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97" r:id="rId3"/>
    <p:sldId id="279" r:id="rId4"/>
    <p:sldId id="280" r:id="rId5"/>
    <p:sldId id="281" r:id="rId6"/>
    <p:sldId id="282" r:id="rId7"/>
    <p:sldId id="283" r:id="rId8"/>
    <p:sldId id="284" r:id="rId9"/>
    <p:sldId id="285" r:id="rId10"/>
    <p:sldId id="286" r:id="rId11"/>
    <p:sldId id="288" r:id="rId12"/>
    <p:sldId id="289" r:id="rId13"/>
    <p:sldId id="290" r:id="rId14"/>
    <p:sldId id="291" r:id="rId15"/>
    <p:sldId id="287" r:id="rId16"/>
    <p:sldId id="292" r:id="rId17"/>
    <p:sldId id="293" r:id="rId18"/>
    <p:sldId id="294" r:id="rId19"/>
    <p:sldId id="295" r:id="rId20"/>
    <p:sldId id="29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63" autoAdjust="0"/>
  </p:normalViewPr>
  <p:slideViewPr>
    <p:cSldViewPr>
      <p:cViewPr>
        <p:scale>
          <a:sx n="72" d="100"/>
          <a:sy n="72" d="100"/>
        </p:scale>
        <p:origin x="-2440" y="-26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3825DD-F066-1942-805D-29022F04B855}" type="datetime1">
              <a:rPr lang="en-GB" smtClean="0"/>
              <a:t>16/05/2011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0F39D5-D1FB-344F-9E86-226C77B200CD}" type="slidenum">
              <a:rPr lang="en-US" smtClean="0"/>
              <a:t>‹#›</a:t>
            </a:fld>
            <a:endParaRPr lang="en-US"/>
          </a:p>
        </p:txBody>
      </p:sp>
    </p:spTree>
    <p:extLst>
      <p:ext uri="{BB962C8B-B14F-4D97-AF65-F5344CB8AC3E}">
        <p14:creationId xmlns:p14="http://schemas.microsoft.com/office/powerpoint/2010/main" val="290155317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C77F54-511D-3844-8D38-3B97DE596648}" type="datetime1">
              <a:rPr lang="en-GB" smtClean="0"/>
              <a:t>16/05/2011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64F3BC-11A1-4843-B767-F9A72B5C2D9F}" type="slidenum">
              <a:rPr lang="en-US" smtClean="0"/>
              <a:t>‹#›</a:t>
            </a:fld>
            <a:endParaRPr lang="en-US"/>
          </a:p>
        </p:txBody>
      </p:sp>
    </p:spTree>
    <p:extLst>
      <p:ext uri="{BB962C8B-B14F-4D97-AF65-F5344CB8AC3E}">
        <p14:creationId xmlns:p14="http://schemas.microsoft.com/office/powerpoint/2010/main" val="3185912891"/>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85384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66A51A3-1ECF-7349-8067-8BCE99AB2A89}" type="datetime1">
              <a:rPr lang="en-GB" smtClean="0"/>
              <a:t>16/05/2011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83D7E6-3D4C-4348-96CF-F9AA13B054AE}" type="slidenum">
              <a:rPr lang="en-GB" smtClean="0"/>
              <a:t>‹#›</a:t>
            </a:fld>
            <a:endParaRPr lang="en-GB"/>
          </a:p>
        </p:txBody>
      </p:sp>
    </p:spTree>
    <p:extLst>
      <p:ext uri="{BB962C8B-B14F-4D97-AF65-F5344CB8AC3E}">
        <p14:creationId xmlns:p14="http://schemas.microsoft.com/office/powerpoint/2010/main" val="109013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FEEBB-A3C1-BC44-93B2-368C1EC16662}" type="datetime1">
              <a:rPr lang="en-GB" smtClean="0"/>
              <a:t>16/05/2011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83D7E6-3D4C-4348-96CF-F9AA13B054AE}" type="slidenum">
              <a:rPr lang="en-GB" smtClean="0"/>
              <a:t>‹#›</a:t>
            </a:fld>
            <a:endParaRPr lang="en-GB"/>
          </a:p>
        </p:txBody>
      </p:sp>
    </p:spTree>
    <p:extLst>
      <p:ext uri="{BB962C8B-B14F-4D97-AF65-F5344CB8AC3E}">
        <p14:creationId xmlns:p14="http://schemas.microsoft.com/office/powerpoint/2010/main" val="3513323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6EC30C-43A6-9C4B-AE0E-0952345BD6D0}" type="datetime1">
              <a:rPr lang="en-GB" smtClean="0"/>
              <a:t>16/05/2011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83D7E6-3D4C-4348-96CF-F9AA13B054AE}" type="slidenum">
              <a:rPr lang="en-GB" smtClean="0"/>
              <a:t>‹#›</a:t>
            </a:fld>
            <a:endParaRPr lang="en-GB"/>
          </a:p>
        </p:txBody>
      </p:sp>
    </p:spTree>
    <p:extLst>
      <p:ext uri="{BB962C8B-B14F-4D97-AF65-F5344CB8AC3E}">
        <p14:creationId xmlns:p14="http://schemas.microsoft.com/office/powerpoint/2010/main" val="102840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6CBA46-D353-A74B-9B96-BA3268FC70CA}" type="datetime1">
              <a:rPr lang="en-GB" smtClean="0"/>
              <a:t>16/05/2011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83D7E6-3D4C-4348-96CF-F9AA13B054AE}" type="slidenum">
              <a:rPr lang="en-GB" smtClean="0"/>
              <a:t>‹#›</a:t>
            </a:fld>
            <a:endParaRPr lang="en-GB"/>
          </a:p>
        </p:txBody>
      </p:sp>
    </p:spTree>
    <p:extLst>
      <p:ext uri="{BB962C8B-B14F-4D97-AF65-F5344CB8AC3E}">
        <p14:creationId xmlns:p14="http://schemas.microsoft.com/office/powerpoint/2010/main" val="3054866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1E1808-6E8D-434A-B153-9C651E655ED9}" type="datetime1">
              <a:rPr lang="en-GB" smtClean="0"/>
              <a:t>16/05/2011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83D7E6-3D4C-4348-96CF-F9AA13B054AE}" type="slidenum">
              <a:rPr lang="en-GB" smtClean="0"/>
              <a:t>‹#›</a:t>
            </a:fld>
            <a:endParaRPr lang="en-GB"/>
          </a:p>
        </p:txBody>
      </p:sp>
    </p:spTree>
    <p:extLst>
      <p:ext uri="{BB962C8B-B14F-4D97-AF65-F5344CB8AC3E}">
        <p14:creationId xmlns:p14="http://schemas.microsoft.com/office/powerpoint/2010/main" val="2351717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F58E58-B699-2149-B0E8-D193799601A5}" type="datetime1">
              <a:rPr lang="en-GB" smtClean="0"/>
              <a:t>16/05/2011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83D7E6-3D4C-4348-96CF-F9AA13B054AE}" type="slidenum">
              <a:rPr lang="en-GB" smtClean="0"/>
              <a:t>‹#›</a:t>
            </a:fld>
            <a:endParaRPr lang="en-GB"/>
          </a:p>
        </p:txBody>
      </p:sp>
    </p:spTree>
    <p:extLst>
      <p:ext uri="{BB962C8B-B14F-4D97-AF65-F5344CB8AC3E}">
        <p14:creationId xmlns:p14="http://schemas.microsoft.com/office/powerpoint/2010/main" val="57551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98E948E-0016-574D-B7A4-BAB38D0BCDE7}" type="datetime1">
              <a:rPr lang="en-GB" smtClean="0"/>
              <a:t>16/05/2011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83D7E6-3D4C-4348-96CF-F9AA13B054AE}" type="slidenum">
              <a:rPr lang="en-GB" smtClean="0"/>
              <a:t>‹#›</a:t>
            </a:fld>
            <a:endParaRPr lang="en-GB"/>
          </a:p>
        </p:txBody>
      </p:sp>
    </p:spTree>
    <p:extLst>
      <p:ext uri="{BB962C8B-B14F-4D97-AF65-F5344CB8AC3E}">
        <p14:creationId xmlns:p14="http://schemas.microsoft.com/office/powerpoint/2010/main" val="258208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60824A9-AF17-D14A-8813-4988A8F1F7BA}" type="datetime1">
              <a:rPr lang="en-GB" smtClean="0"/>
              <a:t>16/05/2011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83D7E6-3D4C-4348-96CF-F9AA13B054AE}" type="slidenum">
              <a:rPr lang="en-GB" smtClean="0"/>
              <a:t>‹#›</a:t>
            </a:fld>
            <a:endParaRPr lang="en-GB"/>
          </a:p>
        </p:txBody>
      </p:sp>
    </p:spTree>
    <p:extLst>
      <p:ext uri="{BB962C8B-B14F-4D97-AF65-F5344CB8AC3E}">
        <p14:creationId xmlns:p14="http://schemas.microsoft.com/office/powerpoint/2010/main" val="1242582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F9A2F6-3A13-924D-95D7-93DD5091A650}" type="datetime1">
              <a:rPr lang="en-GB" smtClean="0"/>
              <a:t>16/05/2011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83D7E6-3D4C-4348-96CF-F9AA13B054AE}" type="slidenum">
              <a:rPr lang="en-GB" smtClean="0"/>
              <a:t>‹#›</a:t>
            </a:fld>
            <a:endParaRPr lang="en-GB"/>
          </a:p>
        </p:txBody>
      </p:sp>
    </p:spTree>
    <p:extLst>
      <p:ext uri="{BB962C8B-B14F-4D97-AF65-F5344CB8AC3E}">
        <p14:creationId xmlns:p14="http://schemas.microsoft.com/office/powerpoint/2010/main" val="419390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29154A-D648-D84E-BBFC-F0D5984595A8}" type="datetime1">
              <a:rPr lang="en-GB" smtClean="0"/>
              <a:t>16/05/2011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83D7E6-3D4C-4348-96CF-F9AA13B054AE}" type="slidenum">
              <a:rPr lang="en-GB" smtClean="0"/>
              <a:t>‹#›</a:t>
            </a:fld>
            <a:endParaRPr lang="en-GB"/>
          </a:p>
        </p:txBody>
      </p:sp>
    </p:spTree>
    <p:extLst>
      <p:ext uri="{BB962C8B-B14F-4D97-AF65-F5344CB8AC3E}">
        <p14:creationId xmlns:p14="http://schemas.microsoft.com/office/powerpoint/2010/main" val="367917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6286F6-4318-2B46-B319-1082FE5C0890}" type="datetime1">
              <a:rPr lang="en-GB" smtClean="0"/>
              <a:t>16/05/2011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83D7E6-3D4C-4348-96CF-F9AA13B054AE}" type="slidenum">
              <a:rPr lang="en-GB" smtClean="0"/>
              <a:t>‹#›</a:t>
            </a:fld>
            <a:endParaRPr lang="en-GB"/>
          </a:p>
        </p:txBody>
      </p:sp>
    </p:spTree>
    <p:extLst>
      <p:ext uri="{BB962C8B-B14F-4D97-AF65-F5344CB8AC3E}">
        <p14:creationId xmlns:p14="http://schemas.microsoft.com/office/powerpoint/2010/main" val="20257216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D4518-E34C-EE4F-8C64-CA2BBCCCE719}" type="datetime1">
              <a:rPr lang="en-GB" smtClean="0"/>
              <a:t>16/05/2011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3D7E6-3D4C-4348-96CF-F9AA13B054AE}" type="slidenum">
              <a:rPr lang="en-GB" smtClean="0"/>
              <a:t>‹#›</a:t>
            </a:fld>
            <a:endParaRPr lang="en-GB"/>
          </a:p>
        </p:txBody>
      </p:sp>
    </p:spTree>
    <p:extLst>
      <p:ext uri="{BB962C8B-B14F-4D97-AF65-F5344CB8AC3E}">
        <p14:creationId xmlns:p14="http://schemas.microsoft.com/office/powerpoint/2010/main" val="2990982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hyperlink" Target="http://www.youtube.com/watch?v=kVMb4Js99tA&amp;feature=relat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83190" y="1916832"/>
            <a:ext cx="5660962" cy="4154983"/>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6600" b="1" cap="none" spc="0" dirty="0" smtClean="0">
                <a:ln/>
                <a:solidFill>
                  <a:schemeClr val="accent3"/>
                </a:solidFill>
                <a:effectLst/>
              </a:rPr>
              <a:t>Cellular Control</a:t>
            </a:r>
          </a:p>
          <a:p>
            <a:pPr algn="ctr"/>
            <a:r>
              <a:rPr lang="en-US" sz="6600" b="1" dirty="0">
                <a:ln/>
                <a:solidFill>
                  <a:schemeClr val="accent3"/>
                </a:solidFill>
              </a:rPr>
              <a:t>a</a:t>
            </a:r>
            <a:r>
              <a:rPr lang="en-US" sz="6600" b="1" dirty="0" smtClean="0">
                <a:ln/>
                <a:solidFill>
                  <a:schemeClr val="accent3"/>
                </a:solidFill>
              </a:rPr>
              <a:t>nd</a:t>
            </a:r>
          </a:p>
          <a:p>
            <a:pPr algn="ctr"/>
            <a:r>
              <a:rPr lang="en-US" sz="6600" b="1" cap="none" spc="0" dirty="0" smtClean="0">
                <a:ln/>
                <a:solidFill>
                  <a:schemeClr val="accent3"/>
                </a:solidFill>
                <a:effectLst/>
              </a:rPr>
              <a:t>Genetics</a:t>
            </a:r>
          </a:p>
          <a:p>
            <a:pPr algn="ctr"/>
            <a:r>
              <a:rPr lang="en-US" sz="6600" b="1" dirty="0" smtClean="0">
                <a:ln/>
                <a:solidFill>
                  <a:schemeClr val="accent3"/>
                </a:solidFill>
              </a:rPr>
              <a:t>8 - 15</a:t>
            </a:r>
            <a:endParaRPr lang="en-US" sz="6600" b="1" cap="none" spc="0" dirty="0">
              <a:ln/>
              <a:solidFill>
                <a:schemeClr val="accent3"/>
              </a:solidFill>
              <a:effectLst/>
            </a:endParaRPr>
          </a:p>
        </p:txBody>
      </p:sp>
    </p:spTree>
    <p:extLst>
      <p:ext uri="{BB962C8B-B14F-4D97-AF65-F5344CB8AC3E}">
        <p14:creationId xmlns:p14="http://schemas.microsoft.com/office/powerpoint/2010/main" val="2828084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384"/>
            <a:ext cx="8229600" cy="1143000"/>
          </a:xfrm>
        </p:spPr>
        <p:txBody>
          <a:bodyPr>
            <a:normAutofit fontScale="90000"/>
          </a:bodyPr>
          <a:lstStyle/>
          <a:p>
            <a:r>
              <a:rPr lang="en-GB" b="1" dirty="0" smtClean="0"/>
              <a:t>How meiosis causes </a:t>
            </a:r>
            <a:r>
              <a:rPr lang="en-GB" b="1" dirty="0" smtClean="0"/>
              <a:t>variation – pg129</a:t>
            </a:r>
            <a:endParaRPr lang="en-GB" b="1" dirty="0"/>
          </a:p>
        </p:txBody>
      </p:sp>
      <p:sp>
        <p:nvSpPr>
          <p:cNvPr id="3" name="Content Placeholder 2"/>
          <p:cNvSpPr>
            <a:spLocks noGrp="1"/>
          </p:cNvSpPr>
          <p:nvPr>
            <p:ph idx="1"/>
          </p:nvPr>
        </p:nvSpPr>
        <p:spPr>
          <a:xfrm>
            <a:off x="0" y="908720"/>
            <a:ext cx="9144000" cy="5949280"/>
          </a:xfrm>
        </p:spPr>
        <p:txBody>
          <a:bodyPr>
            <a:normAutofit/>
          </a:bodyPr>
          <a:lstStyle/>
          <a:p>
            <a:pPr lvl="0"/>
            <a:r>
              <a:rPr lang="en-GB" dirty="0"/>
              <a:t>During metaphase </a:t>
            </a:r>
            <a:r>
              <a:rPr lang="en-GB" dirty="0" smtClean="0"/>
              <a:t>1 and 2 </a:t>
            </a:r>
            <a:r>
              <a:rPr lang="en-GB" dirty="0"/>
              <a:t>bivalents orientate themselves </a:t>
            </a:r>
            <a:r>
              <a:rPr lang="en-GB" b="1" dirty="0"/>
              <a:t>randomly </a:t>
            </a:r>
            <a:r>
              <a:rPr lang="en-GB" dirty="0"/>
              <a:t>on the equator, so the maternal and paternal chromosomes could be facing either pole. </a:t>
            </a:r>
          </a:p>
          <a:p>
            <a:pPr lvl="0"/>
            <a:r>
              <a:rPr lang="en-GB" dirty="0"/>
              <a:t>Each bivalent behaves independently of the others.</a:t>
            </a:r>
          </a:p>
          <a:p>
            <a:pPr lvl="0"/>
            <a:r>
              <a:rPr lang="en-GB" dirty="0"/>
              <a:t>This is called </a:t>
            </a:r>
            <a:r>
              <a:rPr lang="en-GB" b="1" dirty="0"/>
              <a:t>independent assortment.</a:t>
            </a:r>
            <a:endParaRPr lang="en-GB" dirty="0"/>
          </a:p>
          <a:p>
            <a:pPr lvl="0"/>
            <a:r>
              <a:rPr lang="en-GB" dirty="0"/>
              <a:t>This means that any combination of maternal or paternal chromosomes could end up in each gamete produced.</a:t>
            </a:r>
          </a:p>
          <a:p>
            <a:pPr lvl="0"/>
            <a:r>
              <a:rPr lang="en-GB" dirty="0"/>
              <a:t>The number of different possible combinations of chromosomes in a gamete is 2</a:t>
            </a:r>
            <a:r>
              <a:rPr lang="en-GB" baseline="30000" dirty="0"/>
              <a:t>23</a:t>
            </a:r>
            <a:r>
              <a:rPr lang="en-GB" dirty="0"/>
              <a:t>!</a:t>
            </a:r>
          </a:p>
          <a:p>
            <a:endParaRPr lang="en-GB" dirty="0"/>
          </a:p>
        </p:txBody>
      </p:sp>
    </p:spTree>
    <p:extLst>
      <p:ext uri="{BB962C8B-B14F-4D97-AF65-F5344CB8AC3E}">
        <p14:creationId xmlns:p14="http://schemas.microsoft.com/office/powerpoint/2010/main" val="77084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GB" b="1" dirty="0" smtClean="0"/>
              <a:t>Dihybrid inheritance ratios</a:t>
            </a:r>
            <a:endParaRPr lang="en-GB" b="1" dirty="0"/>
          </a:p>
        </p:txBody>
      </p:sp>
      <p:sp>
        <p:nvSpPr>
          <p:cNvPr id="3" name="Content Placeholder 2"/>
          <p:cNvSpPr>
            <a:spLocks noGrp="1"/>
          </p:cNvSpPr>
          <p:nvPr>
            <p:ph idx="1"/>
          </p:nvPr>
        </p:nvSpPr>
        <p:spPr>
          <a:xfrm>
            <a:off x="0" y="1556792"/>
            <a:ext cx="8892480" cy="5301208"/>
          </a:xfrm>
        </p:spPr>
        <p:txBody>
          <a:bodyPr>
            <a:normAutofit/>
          </a:bodyPr>
          <a:lstStyle/>
          <a:p>
            <a:pPr lvl="0"/>
            <a:r>
              <a:rPr lang="en-US" b="1" dirty="0"/>
              <a:t>NORMAL DIHYBRID INHERITANCE: </a:t>
            </a:r>
            <a:r>
              <a:rPr lang="en-US" dirty="0"/>
              <a:t>9:3:3:1</a:t>
            </a:r>
            <a:endParaRPr lang="en-GB" dirty="0"/>
          </a:p>
          <a:p>
            <a:pPr lvl="0"/>
            <a:r>
              <a:rPr lang="en-US" b="1" dirty="0"/>
              <a:t>DOMINANT ANTAGONISTIC EPISTASIS: </a:t>
            </a:r>
            <a:r>
              <a:rPr lang="en-US" dirty="0"/>
              <a:t>12:3:1 or 13:3</a:t>
            </a:r>
            <a:endParaRPr lang="en-GB" dirty="0"/>
          </a:p>
          <a:p>
            <a:pPr lvl="0"/>
            <a:r>
              <a:rPr lang="en-US" b="1" dirty="0"/>
              <a:t>RECESSIVE ANTAGONISTIC EPISTASIS: </a:t>
            </a:r>
            <a:r>
              <a:rPr lang="en-US" dirty="0"/>
              <a:t>9:3:4</a:t>
            </a:r>
            <a:endParaRPr lang="en-GB" dirty="0"/>
          </a:p>
          <a:p>
            <a:pPr lvl="0"/>
            <a:r>
              <a:rPr lang="en-US" b="1" dirty="0"/>
              <a:t>COMPLIMENTARY EPISTASIS: </a:t>
            </a:r>
            <a:r>
              <a:rPr lang="en-US" dirty="0"/>
              <a:t>9:7</a:t>
            </a:r>
            <a:endParaRPr lang="en-GB" dirty="0"/>
          </a:p>
          <a:p>
            <a:pPr lvl="0"/>
            <a:r>
              <a:rPr lang="en-US" b="1" dirty="0"/>
              <a:t>LINKAGE: </a:t>
            </a:r>
            <a:r>
              <a:rPr lang="en-US" dirty="0"/>
              <a:t>3:1</a:t>
            </a:r>
            <a:endParaRPr lang="en-GB" dirty="0"/>
          </a:p>
          <a:p>
            <a:pPr lvl="0"/>
            <a:r>
              <a:rPr lang="en-US" dirty="0"/>
              <a:t>Sex linked traits are much more common in males, as they can only inherit one allele due to the Y chromosome. </a:t>
            </a:r>
            <a:endParaRPr lang="en-GB" dirty="0"/>
          </a:p>
          <a:p>
            <a:endParaRPr lang="en-GB" dirty="0"/>
          </a:p>
        </p:txBody>
      </p:sp>
    </p:spTree>
    <p:extLst>
      <p:ext uri="{BB962C8B-B14F-4D97-AF65-F5344CB8AC3E}">
        <p14:creationId xmlns:p14="http://schemas.microsoft.com/office/powerpoint/2010/main" val="40000644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1143000"/>
          </a:xfrm>
        </p:spPr>
        <p:txBody>
          <a:bodyPr>
            <a:normAutofit fontScale="90000"/>
          </a:bodyPr>
          <a:lstStyle/>
          <a:p>
            <a:r>
              <a:rPr lang="en-GB" b="1" dirty="0" smtClean="0"/>
              <a:t>Example 1: Normal Dihybrid Inheritance</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35033"/>
              </p:ext>
            </p:extLst>
          </p:nvPr>
        </p:nvGraphicFramePr>
        <p:xfrm>
          <a:off x="457200" y="1600200"/>
          <a:ext cx="8229600" cy="111252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lang="en-GB" dirty="0" smtClean="0"/>
                        <a:t>Phenotypes of parents</a:t>
                      </a:r>
                      <a:endParaRPr lang="en-GB" dirty="0"/>
                    </a:p>
                  </a:txBody>
                  <a:tcPr/>
                </a:tc>
                <a:tc>
                  <a:txBody>
                    <a:bodyPr/>
                    <a:lstStyle/>
                    <a:p>
                      <a:r>
                        <a:rPr lang="en-GB" dirty="0" smtClean="0"/>
                        <a:t>Green hair, red eyes</a:t>
                      </a:r>
                      <a:endParaRPr lang="en-GB" dirty="0"/>
                    </a:p>
                  </a:txBody>
                  <a:tcPr/>
                </a:tc>
                <a:tc>
                  <a:txBody>
                    <a:bodyPr/>
                    <a:lstStyle/>
                    <a:p>
                      <a:r>
                        <a:rPr lang="en-GB" dirty="0" smtClean="0"/>
                        <a:t>Green hair, red eyes</a:t>
                      </a:r>
                      <a:endParaRPr lang="en-GB" dirty="0"/>
                    </a:p>
                  </a:txBody>
                  <a:tcPr/>
                </a:tc>
              </a:tr>
              <a:tr h="370840">
                <a:tc>
                  <a:txBody>
                    <a:bodyPr/>
                    <a:lstStyle/>
                    <a:p>
                      <a:r>
                        <a:rPr lang="en-GB" dirty="0" smtClean="0"/>
                        <a:t>Genotypes of parents</a:t>
                      </a:r>
                      <a:endParaRPr lang="en-GB" dirty="0"/>
                    </a:p>
                  </a:txBody>
                  <a:tcPr/>
                </a:tc>
                <a:tc>
                  <a:txBody>
                    <a:bodyPr/>
                    <a:lstStyle/>
                    <a:p>
                      <a:r>
                        <a:rPr lang="en-GB" dirty="0" err="1" smtClean="0"/>
                        <a:t>GgRr</a:t>
                      </a:r>
                      <a:endParaRPr lang="en-GB" dirty="0"/>
                    </a:p>
                  </a:txBody>
                  <a:tcPr/>
                </a:tc>
                <a:tc>
                  <a:txBody>
                    <a:bodyPr/>
                    <a:lstStyle/>
                    <a:p>
                      <a:r>
                        <a:rPr lang="en-GB" dirty="0" err="1" smtClean="0"/>
                        <a:t>GgRr</a:t>
                      </a:r>
                      <a:endParaRPr lang="en-GB" dirty="0"/>
                    </a:p>
                  </a:txBody>
                  <a:tcPr/>
                </a:tc>
              </a:tr>
              <a:tr h="370840">
                <a:tc>
                  <a:txBody>
                    <a:bodyPr/>
                    <a:lstStyle/>
                    <a:p>
                      <a:r>
                        <a:rPr lang="en-GB" dirty="0" smtClean="0"/>
                        <a:t>Gametes </a:t>
                      </a:r>
                      <a:endParaRPr lang="en-GB" dirty="0"/>
                    </a:p>
                  </a:txBody>
                  <a:tcPr/>
                </a:tc>
                <a:tc>
                  <a:txBody>
                    <a:bodyPr/>
                    <a:lstStyle/>
                    <a:p>
                      <a:r>
                        <a:rPr lang="en-GB" dirty="0" smtClean="0"/>
                        <a:t>GR </a:t>
                      </a:r>
                      <a:r>
                        <a:rPr lang="en-GB" dirty="0" err="1" smtClean="0"/>
                        <a:t>gR</a:t>
                      </a:r>
                      <a:r>
                        <a:rPr lang="en-GB" dirty="0" smtClean="0"/>
                        <a:t> Gr </a:t>
                      </a:r>
                      <a:r>
                        <a:rPr lang="en-GB" dirty="0" err="1" smtClean="0"/>
                        <a:t>gr</a:t>
                      </a:r>
                      <a:endParaRPr lang="en-GB" dirty="0"/>
                    </a:p>
                  </a:txBody>
                  <a:tcPr/>
                </a:tc>
                <a:tc>
                  <a:txBody>
                    <a:bodyPr/>
                    <a:lstStyle/>
                    <a:p>
                      <a:r>
                        <a:rPr lang="en-GB" dirty="0" smtClean="0"/>
                        <a:t>GR </a:t>
                      </a:r>
                      <a:r>
                        <a:rPr lang="en-GB" dirty="0" err="1" smtClean="0"/>
                        <a:t>gR</a:t>
                      </a:r>
                      <a:r>
                        <a:rPr lang="en-GB" dirty="0" smtClean="0"/>
                        <a:t> Gr </a:t>
                      </a:r>
                      <a:r>
                        <a:rPr lang="en-GB" dirty="0" err="1" smtClean="0"/>
                        <a:t>gr</a:t>
                      </a:r>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50581182"/>
              </p:ext>
            </p:extLst>
          </p:nvPr>
        </p:nvGraphicFramePr>
        <p:xfrm>
          <a:off x="2339752" y="2996952"/>
          <a:ext cx="4464495" cy="1972815"/>
        </p:xfrm>
        <a:graphic>
          <a:graphicData uri="http://schemas.openxmlformats.org/drawingml/2006/table">
            <a:tbl>
              <a:tblPr firstRow="1" bandRow="1">
                <a:tableStyleId>{5940675A-B579-460E-94D1-54222C63F5DA}</a:tableStyleId>
              </a:tblPr>
              <a:tblGrid>
                <a:gridCol w="892899"/>
                <a:gridCol w="892899"/>
                <a:gridCol w="892899"/>
                <a:gridCol w="892899"/>
                <a:gridCol w="892899"/>
              </a:tblGrid>
              <a:tr h="394563">
                <a:tc>
                  <a:txBody>
                    <a:bodyPr/>
                    <a:lstStyle/>
                    <a:p>
                      <a:endParaRPr lang="en-GB" dirty="0"/>
                    </a:p>
                  </a:txBody>
                  <a:tcPr/>
                </a:tc>
                <a:tc>
                  <a:txBody>
                    <a:bodyPr/>
                    <a:lstStyle/>
                    <a:p>
                      <a:r>
                        <a:rPr lang="en-GB" dirty="0" smtClean="0"/>
                        <a:t>GR</a:t>
                      </a:r>
                      <a:endParaRPr lang="en-GB" dirty="0"/>
                    </a:p>
                  </a:txBody>
                  <a:tcPr/>
                </a:tc>
                <a:tc>
                  <a:txBody>
                    <a:bodyPr/>
                    <a:lstStyle/>
                    <a:p>
                      <a:r>
                        <a:rPr lang="en-GB" dirty="0" err="1" smtClean="0"/>
                        <a:t>gR</a:t>
                      </a:r>
                      <a:endParaRPr lang="en-GB" dirty="0"/>
                    </a:p>
                  </a:txBody>
                  <a:tcPr/>
                </a:tc>
                <a:tc>
                  <a:txBody>
                    <a:bodyPr/>
                    <a:lstStyle/>
                    <a:p>
                      <a:r>
                        <a:rPr lang="en-GB" dirty="0" smtClean="0"/>
                        <a:t>Gr</a:t>
                      </a:r>
                      <a:endParaRPr lang="en-GB" dirty="0"/>
                    </a:p>
                  </a:txBody>
                  <a:tcPr/>
                </a:tc>
                <a:tc>
                  <a:txBody>
                    <a:bodyPr/>
                    <a:lstStyle/>
                    <a:p>
                      <a:r>
                        <a:rPr lang="en-GB" dirty="0" smtClean="0"/>
                        <a:t>gr</a:t>
                      </a:r>
                      <a:endParaRPr lang="en-GB" dirty="0"/>
                    </a:p>
                  </a:txBody>
                  <a:tcPr/>
                </a:tc>
              </a:tr>
              <a:tr h="394563">
                <a:tc>
                  <a:txBody>
                    <a:bodyPr/>
                    <a:lstStyle/>
                    <a:p>
                      <a:r>
                        <a:rPr lang="en-GB" dirty="0" smtClean="0"/>
                        <a:t>GR</a:t>
                      </a:r>
                      <a:endParaRPr lang="en-GB" dirty="0"/>
                    </a:p>
                  </a:txBody>
                  <a:tcPr/>
                </a:tc>
                <a:tc>
                  <a:txBody>
                    <a:bodyPr/>
                    <a:lstStyle/>
                    <a:p>
                      <a:r>
                        <a:rPr lang="en-GB" dirty="0" smtClean="0"/>
                        <a:t>GGRR</a:t>
                      </a:r>
                      <a:endParaRPr lang="en-GB" dirty="0"/>
                    </a:p>
                  </a:txBody>
                  <a:tcPr>
                    <a:solidFill>
                      <a:schemeClr val="accent3">
                        <a:lumMod val="60000"/>
                        <a:lumOff val="40000"/>
                      </a:schemeClr>
                    </a:solidFill>
                  </a:tcPr>
                </a:tc>
                <a:tc>
                  <a:txBody>
                    <a:bodyPr/>
                    <a:lstStyle/>
                    <a:p>
                      <a:r>
                        <a:rPr lang="en-GB" dirty="0" err="1" smtClean="0"/>
                        <a:t>GgRR</a:t>
                      </a:r>
                      <a:endParaRPr lang="en-GB" dirty="0"/>
                    </a:p>
                  </a:txBody>
                  <a:tcPr>
                    <a:solidFill>
                      <a:schemeClr val="accent3">
                        <a:lumMod val="60000"/>
                        <a:lumOff val="40000"/>
                      </a:schemeClr>
                    </a:solidFill>
                  </a:tcPr>
                </a:tc>
                <a:tc>
                  <a:txBody>
                    <a:bodyPr/>
                    <a:lstStyle/>
                    <a:p>
                      <a:r>
                        <a:rPr lang="en-GB" dirty="0" err="1" smtClean="0"/>
                        <a:t>GGRr</a:t>
                      </a:r>
                      <a:endParaRPr lang="en-GB" dirty="0"/>
                    </a:p>
                  </a:txBody>
                  <a:tcPr>
                    <a:solidFill>
                      <a:schemeClr val="accent3">
                        <a:lumMod val="60000"/>
                        <a:lumOff val="40000"/>
                      </a:schemeClr>
                    </a:solidFill>
                  </a:tcPr>
                </a:tc>
                <a:tc>
                  <a:txBody>
                    <a:bodyPr/>
                    <a:lstStyle/>
                    <a:p>
                      <a:r>
                        <a:rPr lang="en-GB" dirty="0" err="1" smtClean="0"/>
                        <a:t>GgRr</a:t>
                      </a:r>
                      <a:endParaRPr lang="en-GB" dirty="0"/>
                    </a:p>
                  </a:txBody>
                  <a:tcPr>
                    <a:solidFill>
                      <a:schemeClr val="accent3">
                        <a:lumMod val="60000"/>
                        <a:lumOff val="40000"/>
                      </a:schemeClr>
                    </a:solidFill>
                  </a:tcPr>
                </a:tc>
              </a:tr>
              <a:tr h="394563">
                <a:tc>
                  <a:txBody>
                    <a:bodyPr/>
                    <a:lstStyle/>
                    <a:p>
                      <a:r>
                        <a:rPr lang="en-GB" dirty="0" err="1" smtClean="0"/>
                        <a:t>gR</a:t>
                      </a:r>
                      <a:endParaRPr lang="en-GB" dirty="0"/>
                    </a:p>
                  </a:txBody>
                  <a:tcPr/>
                </a:tc>
                <a:tc>
                  <a:txBody>
                    <a:bodyPr/>
                    <a:lstStyle/>
                    <a:p>
                      <a:r>
                        <a:rPr lang="en-GB" dirty="0" err="1" smtClean="0"/>
                        <a:t>GgRR</a:t>
                      </a:r>
                      <a:endParaRPr lang="en-GB" dirty="0"/>
                    </a:p>
                  </a:txBody>
                  <a:tcPr>
                    <a:solidFill>
                      <a:schemeClr val="accent3">
                        <a:lumMod val="60000"/>
                        <a:lumOff val="40000"/>
                      </a:schemeClr>
                    </a:solidFill>
                  </a:tcPr>
                </a:tc>
                <a:tc>
                  <a:txBody>
                    <a:bodyPr/>
                    <a:lstStyle/>
                    <a:p>
                      <a:r>
                        <a:rPr lang="en-GB" dirty="0" err="1" smtClean="0"/>
                        <a:t>ggRR</a:t>
                      </a:r>
                      <a:endParaRPr lang="en-GB" dirty="0"/>
                    </a:p>
                  </a:txBody>
                  <a:tcPr>
                    <a:solidFill>
                      <a:schemeClr val="accent2">
                        <a:lumMod val="60000"/>
                        <a:lumOff val="40000"/>
                      </a:schemeClr>
                    </a:solidFill>
                  </a:tcPr>
                </a:tc>
                <a:tc>
                  <a:txBody>
                    <a:bodyPr/>
                    <a:lstStyle/>
                    <a:p>
                      <a:r>
                        <a:rPr lang="en-GB" dirty="0" err="1" smtClean="0"/>
                        <a:t>GgRr</a:t>
                      </a:r>
                      <a:endParaRPr lang="en-GB" dirty="0"/>
                    </a:p>
                  </a:txBody>
                  <a:tcPr>
                    <a:solidFill>
                      <a:schemeClr val="accent3">
                        <a:lumMod val="60000"/>
                        <a:lumOff val="40000"/>
                      </a:schemeClr>
                    </a:solidFill>
                  </a:tcPr>
                </a:tc>
                <a:tc>
                  <a:txBody>
                    <a:bodyPr/>
                    <a:lstStyle/>
                    <a:p>
                      <a:r>
                        <a:rPr lang="en-GB" dirty="0" err="1" smtClean="0"/>
                        <a:t>ggRr</a:t>
                      </a:r>
                      <a:endParaRPr lang="en-GB" dirty="0"/>
                    </a:p>
                  </a:txBody>
                  <a:tcPr>
                    <a:solidFill>
                      <a:schemeClr val="accent2">
                        <a:lumMod val="60000"/>
                        <a:lumOff val="40000"/>
                      </a:schemeClr>
                    </a:solidFill>
                  </a:tcPr>
                </a:tc>
              </a:tr>
              <a:tr h="394563">
                <a:tc>
                  <a:txBody>
                    <a:bodyPr/>
                    <a:lstStyle/>
                    <a:p>
                      <a:r>
                        <a:rPr lang="en-GB" dirty="0" smtClean="0"/>
                        <a:t>Gr</a:t>
                      </a:r>
                      <a:endParaRPr lang="en-GB" dirty="0"/>
                    </a:p>
                  </a:txBody>
                  <a:tcPr/>
                </a:tc>
                <a:tc>
                  <a:txBody>
                    <a:bodyPr/>
                    <a:lstStyle/>
                    <a:p>
                      <a:r>
                        <a:rPr lang="en-GB" dirty="0" err="1" smtClean="0"/>
                        <a:t>GGRr</a:t>
                      </a:r>
                      <a:endParaRPr lang="en-GB" dirty="0"/>
                    </a:p>
                  </a:txBody>
                  <a:tcPr>
                    <a:solidFill>
                      <a:schemeClr val="accent3">
                        <a:lumMod val="60000"/>
                        <a:lumOff val="40000"/>
                      </a:schemeClr>
                    </a:solidFill>
                  </a:tcPr>
                </a:tc>
                <a:tc>
                  <a:txBody>
                    <a:bodyPr/>
                    <a:lstStyle/>
                    <a:p>
                      <a:r>
                        <a:rPr lang="en-GB" dirty="0" err="1" smtClean="0"/>
                        <a:t>GgRr</a:t>
                      </a:r>
                      <a:endParaRPr lang="en-GB" dirty="0"/>
                    </a:p>
                  </a:txBody>
                  <a:tcPr>
                    <a:solidFill>
                      <a:schemeClr val="accent3">
                        <a:lumMod val="60000"/>
                        <a:lumOff val="40000"/>
                      </a:schemeClr>
                    </a:solidFill>
                  </a:tcPr>
                </a:tc>
                <a:tc>
                  <a:txBody>
                    <a:bodyPr/>
                    <a:lstStyle/>
                    <a:p>
                      <a:r>
                        <a:rPr lang="en-GB" dirty="0" err="1" smtClean="0"/>
                        <a:t>GGrr</a:t>
                      </a:r>
                      <a:endParaRPr lang="en-GB" dirty="0"/>
                    </a:p>
                  </a:txBody>
                  <a:tcPr>
                    <a:solidFill>
                      <a:schemeClr val="tx2">
                        <a:lumMod val="60000"/>
                        <a:lumOff val="40000"/>
                      </a:schemeClr>
                    </a:solidFill>
                  </a:tcPr>
                </a:tc>
                <a:tc>
                  <a:txBody>
                    <a:bodyPr/>
                    <a:lstStyle/>
                    <a:p>
                      <a:r>
                        <a:rPr lang="en-GB" dirty="0" err="1" smtClean="0"/>
                        <a:t>Ggrr</a:t>
                      </a:r>
                      <a:endParaRPr lang="en-GB" dirty="0"/>
                    </a:p>
                  </a:txBody>
                  <a:tcPr>
                    <a:solidFill>
                      <a:schemeClr val="tx2">
                        <a:lumMod val="60000"/>
                        <a:lumOff val="40000"/>
                      </a:schemeClr>
                    </a:solidFill>
                  </a:tcPr>
                </a:tc>
              </a:tr>
              <a:tr h="394563">
                <a:tc>
                  <a:txBody>
                    <a:bodyPr/>
                    <a:lstStyle/>
                    <a:p>
                      <a:r>
                        <a:rPr lang="en-GB" dirty="0" smtClean="0"/>
                        <a:t>gr</a:t>
                      </a:r>
                      <a:endParaRPr lang="en-GB" dirty="0"/>
                    </a:p>
                  </a:txBody>
                  <a:tcPr/>
                </a:tc>
                <a:tc>
                  <a:txBody>
                    <a:bodyPr/>
                    <a:lstStyle/>
                    <a:p>
                      <a:r>
                        <a:rPr lang="en-GB" dirty="0" err="1" smtClean="0"/>
                        <a:t>GgRr</a:t>
                      </a:r>
                      <a:endParaRPr lang="en-GB" dirty="0"/>
                    </a:p>
                  </a:txBody>
                  <a:tcPr>
                    <a:solidFill>
                      <a:schemeClr val="accent3">
                        <a:lumMod val="60000"/>
                        <a:lumOff val="40000"/>
                      </a:schemeClr>
                    </a:solidFill>
                  </a:tcPr>
                </a:tc>
                <a:tc>
                  <a:txBody>
                    <a:bodyPr/>
                    <a:lstStyle/>
                    <a:p>
                      <a:r>
                        <a:rPr lang="en-GB" dirty="0" err="1" smtClean="0"/>
                        <a:t>ggRr</a:t>
                      </a:r>
                      <a:endParaRPr lang="en-GB" dirty="0"/>
                    </a:p>
                  </a:txBody>
                  <a:tcPr>
                    <a:solidFill>
                      <a:schemeClr val="accent2">
                        <a:lumMod val="60000"/>
                        <a:lumOff val="40000"/>
                      </a:schemeClr>
                    </a:solidFill>
                  </a:tcPr>
                </a:tc>
                <a:tc>
                  <a:txBody>
                    <a:bodyPr/>
                    <a:lstStyle/>
                    <a:p>
                      <a:r>
                        <a:rPr lang="en-GB" dirty="0" err="1" smtClean="0"/>
                        <a:t>Ggrr</a:t>
                      </a:r>
                      <a:endParaRPr lang="en-GB" dirty="0"/>
                    </a:p>
                  </a:txBody>
                  <a:tcPr>
                    <a:solidFill>
                      <a:schemeClr val="tx2">
                        <a:lumMod val="60000"/>
                        <a:lumOff val="40000"/>
                      </a:schemeClr>
                    </a:solidFill>
                  </a:tcPr>
                </a:tc>
                <a:tc>
                  <a:txBody>
                    <a:bodyPr/>
                    <a:lstStyle/>
                    <a:p>
                      <a:r>
                        <a:rPr lang="en-GB" dirty="0" err="1" smtClean="0"/>
                        <a:t>ggrr</a:t>
                      </a:r>
                      <a:endParaRPr lang="en-GB" dirty="0"/>
                    </a:p>
                  </a:txBody>
                  <a:tcPr/>
                </a:tc>
              </a:tr>
            </a:tbl>
          </a:graphicData>
        </a:graphic>
      </p:graphicFrame>
      <p:sp>
        <p:nvSpPr>
          <p:cNvPr id="6" name="TextBox 5"/>
          <p:cNvSpPr txBox="1"/>
          <p:nvPr/>
        </p:nvSpPr>
        <p:spPr>
          <a:xfrm>
            <a:off x="395536" y="5085184"/>
            <a:ext cx="8568952" cy="1569660"/>
          </a:xfrm>
          <a:prstGeom prst="rect">
            <a:avLst/>
          </a:prstGeom>
          <a:noFill/>
        </p:spPr>
        <p:txBody>
          <a:bodyPr wrap="square" rtlCol="0">
            <a:spAutoFit/>
          </a:bodyPr>
          <a:lstStyle/>
          <a:p>
            <a:pPr marL="285750" indent="-285750">
              <a:buFont typeface="Arial" pitchFamily="34" charset="0"/>
              <a:buChar char="•"/>
            </a:pPr>
            <a:r>
              <a:rPr lang="en-GB" sz="2400" dirty="0" smtClean="0">
                <a:solidFill>
                  <a:schemeClr val="accent3">
                    <a:lumMod val="60000"/>
                    <a:lumOff val="40000"/>
                  </a:schemeClr>
                </a:solidFill>
              </a:rPr>
              <a:t>Green hair, red eyes: 9</a:t>
            </a:r>
          </a:p>
          <a:p>
            <a:pPr marL="285750" indent="-285750">
              <a:buFont typeface="Arial" pitchFamily="34" charset="0"/>
              <a:buChar char="•"/>
            </a:pPr>
            <a:r>
              <a:rPr lang="en-GB" sz="2400" dirty="0" smtClean="0">
                <a:solidFill>
                  <a:schemeClr val="accent2">
                    <a:lumMod val="60000"/>
                    <a:lumOff val="40000"/>
                  </a:schemeClr>
                </a:solidFill>
              </a:rPr>
              <a:t>Normal hair, red eyes: 3</a:t>
            </a:r>
          </a:p>
          <a:p>
            <a:pPr marL="285750" indent="-285750">
              <a:buFont typeface="Arial" pitchFamily="34" charset="0"/>
              <a:buChar char="•"/>
            </a:pPr>
            <a:r>
              <a:rPr lang="en-GB" sz="2400" dirty="0" smtClean="0">
                <a:solidFill>
                  <a:schemeClr val="tx2">
                    <a:lumMod val="60000"/>
                    <a:lumOff val="40000"/>
                  </a:schemeClr>
                </a:solidFill>
              </a:rPr>
              <a:t>Green hair, normal eyes: 3</a:t>
            </a:r>
          </a:p>
          <a:p>
            <a:pPr marL="285750" indent="-285750">
              <a:buFont typeface="Arial" pitchFamily="34" charset="0"/>
              <a:buChar char="•"/>
            </a:pPr>
            <a:r>
              <a:rPr lang="en-GB" sz="2400" dirty="0" smtClean="0"/>
              <a:t>Normal hair, normal eyes: 1</a:t>
            </a:r>
            <a:endParaRPr lang="en-GB" sz="2400" dirty="0"/>
          </a:p>
        </p:txBody>
      </p:sp>
      <p:sp>
        <p:nvSpPr>
          <p:cNvPr id="7" name="TextBox 6"/>
          <p:cNvSpPr txBox="1"/>
          <p:nvPr/>
        </p:nvSpPr>
        <p:spPr>
          <a:xfrm>
            <a:off x="4499992" y="5157191"/>
            <a:ext cx="3924436" cy="1200329"/>
          </a:xfrm>
          <a:prstGeom prst="rect">
            <a:avLst/>
          </a:prstGeom>
          <a:noFill/>
        </p:spPr>
        <p:txBody>
          <a:bodyPr wrap="square" rtlCol="0">
            <a:spAutoFit/>
          </a:bodyPr>
          <a:lstStyle/>
          <a:p>
            <a:r>
              <a:rPr lang="en-GB" sz="7200" dirty="0" smtClean="0"/>
              <a:t>9:3:3:1</a:t>
            </a:r>
            <a:endParaRPr lang="en-GB" sz="7200" dirty="0"/>
          </a:p>
        </p:txBody>
      </p:sp>
      <p:sp>
        <p:nvSpPr>
          <p:cNvPr id="3" name="Rounded Rectangle 2"/>
          <p:cNvSpPr/>
          <p:nvPr/>
        </p:nvSpPr>
        <p:spPr>
          <a:xfrm>
            <a:off x="3203848" y="1988840"/>
            <a:ext cx="5544616" cy="792088"/>
          </a:xfrm>
          <a:prstGeom prst="roundRect">
            <a:avLst/>
          </a:prstGeom>
          <a:solidFill>
            <a:srgbClr val="C6D9F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3203848" y="2348880"/>
            <a:ext cx="5544616" cy="432048"/>
          </a:xfrm>
          <a:prstGeom prst="roundRect">
            <a:avLst/>
          </a:prstGeom>
          <a:solidFill>
            <a:srgbClr val="C6D9F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203848" y="3356992"/>
            <a:ext cx="3600400" cy="1584176"/>
          </a:xfrm>
          <a:prstGeom prst="rect">
            <a:avLst/>
          </a:prstGeom>
          <a:solidFill>
            <a:srgbClr val="C6D9F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52432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0" nodeType="clickEffect">
                                  <p:stCondLst>
                                    <p:cond delay="0"/>
                                  </p:stCondLst>
                                  <p:childTnLst>
                                    <p:anim calcmode="lin" valueType="num">
                                      <p:cBhvr additive="base">
                                        <p:cTn id="11" dur="500"/>
                                        <p:tgtEl>
                                          <p:spTgt spid="8"/>
                                        </p:tgtEl>
                                        <p:attrNameLst>
                                          <p:attrName>ppt_y</p:attrName>
                                        </p:attrNameLst>
                                      </p:cBhvr>
                                      <p:tavLst>
                                        <p:tav tm="0">
                                          <p:val>
                                            <p:strVal val="#ppt_y"/>
                                          </p:val>
                                        </p:tav>
                                        <p:tav tm="100000">
                                          <p:val>
                                            <p:strVal val="#ppt_y+#ppt_h*1.125000"/>
                                          </p:val>
                                        </p:tav>
                                      </p:tavLst>
                                    </p:anim>
                                    <p:animEffect transition="out" filter="wipe(down)">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6" presetClass="exit" presetSubtype="32" fill="hold" grpId="1" nodeType="clickEffect">
                                  <p:stCondLst>
                                    <p:cond delay="0"/>
                                  </p:stCondLst>
                                  <p:childTnLst>
                                    <p:animEffect transition="out" filter="circle(out)">
                                      <p:cBhvr>
                                        <p:cTn id="23" dur="2000"/>
                                        <p:tgtEl>
                                          <p:spTgt spid="9"/>
                                        </p:tgtEl>
                                      </p:cBhvr>
                                    </p:animEffect>
                                    <p:set>
                                      <p:cBhvr>
                                        <p:cTn id="24" dur="1" fill="hold">
                                          <p:stCondLst>
                                            <p:cond delay="1999"/>
                                          </p:stCondLst>
                                        </p:cTn>
                                        <p:tgtEl>
                                          <p:spTgt spid="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3" grpId="0" animBg="1"/>
      <p:bldP spid="8" grpId="0" animBg="1"/>
      <p:bldP spid="9" grpId="0" animBg="1"/>
      <p:bldP spid="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1143000"/>
          </a:xfrm>
        </p:spPr>
        <p:txBody>
          <a:bodyPr>
            <a:noAutofit/>
          </a:bodyPr>
          <a:lstStyle/>
          <a:p>
            <a:r>
              <a:rPr lang="en-GB" sz="3300" dirty="0" smtClean="0"/>
              <a:t>Example 2: Recessive Antagonistic </a:t>
            </a:r>
            <a:r>
              <a:rPr lang="en-GB" sz="3300" dirty="0" smtClean="0"/>
              <a:t>Epistasis </a:t>
            </a:r>
            <a:r>
              <a:rPr lang="en-GB" sz="3300" dirty="0" err="1" smtClean="0"/>
              <a:t>pg</a:t>
            </a:r>
            <a:r>
              <a:rPr lang="en-GB" sz="3300" dirty="0" smtClean="0"/>
              <a:t> 128</a:t>
            </a:r>
            <a:endParaRPr lang="en-GB" sz="33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6309050"/>
              </p:ext>
            </p:extLst>
          </p:nvPr>
        </p:nvGraphicFramePr>
        <p:xfrm>
          <a:off x="446856" y="1700808"/>
          <a:ext cx="8229600" cy="111252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lang="en-GB" dirty="0" smtClean="0"/>
                        <a:t>Phenotypes of parents</a:t>
                      </a:r>
                      <a:endParaRPr lang="en-GB" dirty="0"/>
                    </a:p>
                  </a:txBody>
                  <a:tcPr/>
                </a:tc>
                <a:tc>
                  <a:txBody>
                    <a:bodyPr/>
                    <a:lstStyle/>
                    <a:p>
                      <a:pPr algn="ctr"/>
                      <a:r>
                        <a:rPr lang="en-GB" dirty="0" smtClean="0"/>
                        <a:t>Purple</a:t>
                      </a:r>
                      <a:endParaRPr lang="en-GB" dirty="0"/>
                    </a:p>
                  </a:txBody>
                  <a:tcPr/>
                </a:tc>
                <a:tc>
                  <a:txBody>
                    <a:bodyPr/>
                    <a:lstStyle/>
                    <a:p>
                      <a:pPr algn="ctr"/>
                      <a:r>
                        <a:rPr lang="en-GB" dirty="0" smtClean="0"/>
                        <a:t>Purple</a:t>
                      </a:r>
                      <a:endParaRPr lang="en-GB" dirty="0"/>
                    </a:p>
                  </a:txBody>
                  <a:tcPr/>
                </a:tc>
              </a:tr>
              <a:tr h="370840">
                <a:tc>
                  <a:txBody>
                    <a:bodyPr/>
                    <a:lstStyle/>
                    <a:p>
                      <a:r>
                        <a:rPr lang="en-GB" dirty="0" smtClean="0"/>
                        <a:t>Genotypes of parents</a:t>
                      </a:r>
                      <a:endParaRPr lang="en-GB" dirty="0"/>
                    </a:p>
                  </a:txBody>
                  <a:tcPr/>
                </a:tc>
                <a:tc>
                  <a:txBody>
                    <a:bodyPr/>
                    <a:lstStyle/>
                    <a:p>
                      <a:pPr algn="ctr"/>
                      <a:r>
                        <a:rPr lang="en-GB" dirty="0" err="1" smtClean="0"/>
                        <a:t>AaBb</a:t>
                      </a:r>
                      <a:endParaRPr lang="en-GB" dirty="0"/>
                    </a:p>
                  </a:txBody>
                  <a:tcPr/>
                </a:tc>
                <a:tc>
                  <a:txBody>
                    <a:bodyPr/>
                    <a:lstStyle/>
                    <a:p>
                      <a:pPr algn="ctr"/>
                      <a:r>
                        <a:rPr lang="en-GB" dirty="0" err="1" smtClean="0"/>
                        <a:t>AaBb</a:t>
                      </a:r>
                      <a:endParaRPr lang="en-GB" dirty="0"/>
                    </a:p>
                  </a:txBody>
                  <a:tcPr/>
                </a:tc>
              </a:tr>
              <a:tr h="370840">
                <a:tc>
                  <a:txBody>
                    <a:bodyPr/>
                    <a:lstStyle/>
                    <a:p>
                      <a:r>
                        <a:rPr lang="en-GB" dirty="0" smtClean="0"/>
                        <a:t>Gametes</a:t>
                      </a:r>
                      <a:endParaRPr lang="en-GB" dirty="0"/>
                    </a:p>
                  </a:txBody>
                  <a:tcPr/>
                </a:tc>
                <a:tc>
                  <a:txBody>
                    <a:bodyPr/>
                    <a:lstStyle/>
                    <a:p>
                      <a:pPr algn="ctr"/>
                      <a:r>
                        <a:rPr lang="en-GB" dirty="0" smtClean="0"/>
                        <a:t>AB </a:t>
                      </a:r>
                      <a:r>
                        <a:rPr lang="en-GB" dirty="0" err="1" smtClean="0"/>
                        <a:t>Ab</a:t>
                      </a:r>
                      <a:r>
                        <a:rPr lang="en-GB" dirty="0" smtClean="0"/>
                        <a:t> </a:t>
                      </a:r>
                      <a:r>
                        <a:rPr lang="en-GB" dirty="0" err="1" smtClean="0"/>
                        <a:t>aB</a:t>
                      </a:r>
                      <a:r>
                        <a:rPr lang="en-GB" dirty="0" smtClean="0"/>
                        <a:t> </a:t>
                      </a:r>
                      <a:r>
                        <a:rPr lang="en-GB" dirty="0" err="1" smtClean="0"/>
                        <a:t>ab</a:t>
                      </a:r>
                      <a:endParaRPr lang="en-GB" dirty="0"/>
                    </a:p>
                  </a:txBody>
                  <a:tcPr/>
                </a:tc>
                <a:tc>
                  <a:txBody>
                    <a:bodyPr/>
                    <a:lstStyle/>
                    <a:p>
                      <a:pPr algn="ctr"/>
                      <a:r>
                        <a:rPr lang="en-GB" dirty="0" smtClean="0"/>
                        <a:t>AB </a:t>
                      </a:r>
                      <a:r>
                        <a:rPr lang="en-GB" dirty="0" err="1" smtClean="0"/>
                        <a:t>Ab</a:t>
                      </a:r>
                      <a:r>
                        <a:rPr lang="en-GB" dirty="0" smtClean="0"/>
                        <a:t> </a:t>
                      </a:r>
                      <a:r>
                        <a:rPr lang="en-GB" dirty="0" err="1" smtClean="0"/>
                        <a:t>aB</a:t>
                      </a:r>
                      <a:r>
                        <a:rPr lang="en-GB" dirty="0" smtClean="0"/>
                        <a:t> </a:t>
                      </a:r>
                      <a:r>
                        <a:rPr lang="en-GB" dirty="0" err="1" smtClean="0"/>
                        <a:t>ab</a:t>
                      </a:r>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06136902"/>
              </p:ext>
            </p:extLst>
          </p:nvPr>
        </p:nvGraphicFramePr>
        <p:xfrm>
          <a:off x="480542" y="3177461"/>
          <a:ext cx="6096000" cy="185420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a:txBody>
                    <a:bodyPr/>
                    <a:lstStyle/>
                    <a:p>
                      <a:endParaRPr lang="en-GB" dirty="0"/>
                    </a:p>
                  </a:txBody>
                  <a:tcPr/>
                </a:tc>
                <a:tc>
                  <a:txBody>
                    <a:bodyPr/>
                    <a:lstStyle/>
                    <a:p>
                      <a:r>
                        <a:rPr lang="en-GB" dirty="0" smtClean="0"/>
                        <a:t>AB</a:t>
                      </a:r>
                      <a:endParaRPr lang="en-GB" dirty="0"/>
                    </a:p>
                  </a:txBody>
                  <a:tcPr/>
                </a:tc>
                <a:tc>
                  <a:txBody>
                    <a:bodyPr/>
                    <a:lstStyle/>
                    <a:p>
                      <a:r>
                        <a:rPr lang="en-GB" dirty="0" err="1" smtClean="0"/>
                        <a:t>Ab</a:t>
                      </a:r>
                      <a:endParaRPr lang="en-GB" dirty="0"/>
                    </a:p>
                  </a:txBody>
                  <a:tcPr/>
                </a:tc>
                <a:tc>
                  <a:txBody>
                    <a:bodyPr/>
                    <a:lstStyle/>
                    <a:p>
                      <a:r>
                        <a:rPr lang="en-GB" dirty="0" err="1" smtClean="0"/>
                        <a:t>aB</a:t>
                      </a:r>
                      <a:endParaRPr lang="en-GB" dirty="0"/>
                    </a:p>
                  </a:txBody>
                  <a:tcPr/>
                </a:tc>
                <a:tc>
                  <a:txBody>
                    <a:bodyPr/>
                    <a:lstStyle/>
                    <a:p>
                      <a:r>
                        <a:rPr lang="en-GB" dirty="0" err="1" smtClean="0"/>
                        <a:t>ab</a:t>
                      </a:r>
                      <a:endParaRPr lang="en-GB" dirty="0"/>
                    </a:p>
                  </a:txBody>
                  <a:tcPr/>
                </a:tc>
              </a:tr>
              <a:tr h="370840">
                <a:tc>
                  <a:txBody>
                    <a:bodyPr/>
                    <a:lstStyle/>
                    <a:p>
                      <a:r>
                        <a:rPr lang="en-GB" dirty="0" smtClean="0"/>
                        <a:t>AB</a:t>
                      </a:r>
                      <a:endParaRPr lang="en-GB" dirty="0"/>
                    </a:p>
                  </a:txBody>
                  <a:tcPr/>
                </a:tc>
                <a:tc>
                  <a:txBody>
                    <a:bodyPr/>
                    <a:lstStyle/>
                    <a:p>
                      <a:pPr algn="ctr"/>
                      <a:r>
                        <a:rPr lang="en-GB" dirty="0" smtClean="0"/>
                        <a:t>AABB</a:t>
                      </a:r>
                      <a:endParaRPr lang="en-GB" dirty="0"/>
                    </a:p>
                  </a:txBody>
                  <a:tcPr>
                    <a:solidFill>
                      <a:schemeClr val="accent4">
                        <a:lumMod val="60000"/>
                        <a:lumOff val="40000"/>
                      </a:schemeClr>
                    </a:solidFill>
                  </a:tcPr>
                </a:tc>
                <a:tc>
                  <a:txBody>
                    <a:bodyPr/>
                    <a:lstStyle/>
                    <a:p>
                      <a:pPr algn="ctr"/>
                      <a:r>
                        <a:rPr lang="en-GB" dirty="0" err="1" smtClean="0"/>
                        <a:t>AABb</a:t>
                      </a:r>
                      <a:endParaRPr lang="en-GB" dirty="0"/>
                    </a:p>
                  </a:txBody>
                  <a:tcPr>
                    <a:solidFill>
                      <a:schemeClr val="accent4">
                        <a:lumMod val="60000"/>
                        <a:lumOff val="40000"/>
                      </a:schemeClr>
                    </a:solidFill>
                  </a:tcPr>
                </a:tc>
                <a:tc>
                  <a:txBody>
                    <a:bodyPr/>
                    <a:lstStyle/>
                    <a:p>
                      <a:pPr algn="ctr"/>
                      <a:r>
                        <a:rPr lang="en-GB" dirty="0" err="1" smtClean="0"/>
                        <a:t>AaBB</a:t>
                      </a:r>
                      <a:endParaRPr lang="en-GB" dirty="0"/>
                    </a:p>
                  </a:txBody>
                  <a:tcPr>
                    <a:solidFill>
                      <a:schemeClr val="accent4">
                        <a:lumMod val="60000"/>
                        <a:lumOff val="40000"/>
                      </a:schemeClr>
                    </a:solidFill>
                  </a:tcPr>
                </a:tc>
                <a:tc>
                  <a:txBody>
                    <a:bodyPr/>
                    <a:lstStyle/>
                    <a:p>
                      <a:pPr algn="ctr"/>
                      <a:r>
                        <a:rPr lang="en-GB" dirty="0" err="1" smtClean="0"/>
                        <a:t>AaBb</a:t>
                      </a:r>
                      <a:endParaRPr lang="en-GB" dirty="0"/>
                    </a:p>
                  </a:txBody>
                  <a:tcPr>
                    <a:solidFill>
                      <a:schemeClr val="accent4">
                        <a:lumMod val="60000"/>
                        <a:lumOff val="40000"/>
                      </a:schemeClr>
                    </a:solidFill>
                  </a:tcPr>
                </a:tc>
              </a:tr>
              <a:tr h="370840">
                <a:tc>
                  <a:txBody>
                    <a:bodyPr/>
                    <a:lstStyle/>
                    <a:p>
                      <a:r>
                        <a:rPr lang="en-GB" dirty="0" err="1" smtClean="0"/>
                        <a:t>Ab</a:t>
                      </a:r>
                      <a:endParaRPr lang="en-GB" dirty="0"/>
                    </a:p>
                  </a:txBody>
                  <a:tcPr/>
                </a:tc>
                <a:tc>
                  <a:txBody>
                    <a:bodyPr/>
                    <a:lstStyle/>
                    <a:p>
                      <a:pPr algn="ctr"/>
                      <a:r>
                        <a:rPr lang="en-GB" dirty="0" err="1" smtClean="0"/>
                        <a:t>AABb</a:t>
                      </a:r>
                      <a:endParaRPr lang="en-GB" dirty="0"/>
                    </a:p>
                  </a:txBody>
                  <a:tcPr>
                    <a:solidFill>
                      <a:schemeClr val="accent4">
                        <a:lumMod val="60000"/>
                        <a:lumOff val="40000"/>
                      </a:schemeClr>
                    </a:solidFill>
                  </a:tcPr>
                </a:tc>
                <a:tc>
                  <a:txBody>
                    <a:bodyPr/>
                    <a:lstStyle/>
                    <a:p>
                      <a:pPr algn="ctr"/>
                      <a:r>
                        <a:rPr lang="en-GB" dirty="0" err="1" smtClean="0"/>
                        <a:t>AAbb</a:t>
                      </a:r>
                      <a:endParaRPr lang="en-GB" dirty="0"/>
                    </a:p>
                  </a:txBody>
                  <a:tcPr>
                    <a:solidFill>
                      <a:schemeClr val="accent2">
                        <a:lumMod val="40000"/>
                        <a:lumOff val="60000"/>
                      </a:schemeClr>
                    </a:solidFill>
                  </a:tcPr>
                </a:tc>
                <a:tc>
                  <a:txBody>
                    <a:bodyPr/>
                    <a:lstStyle/>
                    <a:p>
                      <a:pPr algn="ctr"/>
                      <a:r>
                        <a:rPr lang="en-GB" dirty="0" err="1" smtClean="0"/>
                        <a:t>AaBb</a:t>
                      </a:r>
                      <a:endParaRPr lang="en-GB" dirty="0"/>
                    </a:p>
                  </a:txBody>
                  <a:tcPr>
                    <a:solidFill>
                      <a:schemeClr val="accent4">
                        <a:lumMod val="60000"/>
                        <a:lumOff val="40000"/>
                      </a:schemeClr>
                    </a:solidFill>
                  </a:tcPr>
                </a:tc>
                <a:tc>
                  <a:txBody>
                    <a:bodyPr/>
                    <a:lstStyle/>
                    <a:p>
                      <a:pPr algn="ctr"/>
                      <a:r>
                        <a:rPr lang="en-GB" dirty="0" err="1" smtClean="0"/>
                        <a:t>Aabb</a:t>
                      </a:r>
                      <a:endParaRPr lang="en-GB" dirty="0"/>
                    </a:p>
                  </a:txBody>
                  <a:tcPr>
                    <a:solidFill>
                      <a:schemeClr val="accent2">
                        <a:lumMod val="40000"/>
                        <a:lumOff val="60000"/>
                      </a:schemeClr>
                    </a:solidFill>
                  </a:tcPr>
                </a:tc>
              </a:tr>
              <a:tr h="370840">
                <a:tc>
                  <a:txBody>
                    <a:bodyPr/>
                    <a:lstStyle/>
                    <a:p>
                      <a:r>
                        <a:rPr lang="en-GB" dirty="0" err="1" smtClean="0"/>
                        <a:t>aB</a:t>
                      </a:r>
                      <a:endParaRPr lang="en-GB" dirty="0"/>
                    </a:p>
                  </a:txBody>
                  <a:tcPr/>
                </a:tc>
                <a:tc>
                  <a:txBody>
                    <a:bodyPr/>
                    <a:lstStyle/>
                    <a:p>
                      <a:pPr algn="ctr"/>
                      <a:r>
                        <a:rPr lang="en-GB" dirty="0" err="1" smtClean="0"/>
                        <a:t>AaBB</a:t>
                      </a:r>
                      <a:endParaRPr lang="en-GB" dirty="0"/>
                    </a:p>
                  </a:txBody>
                  <a:tcPr>
                    <a:solidFill>
                      <a:schemeClr val="accent4">
                        <a:lumMod val="60000"/>
                        <a:lumOff val="40000"/>
                      </a:schemeClr>
                    </a:solidFill>
                  </a:tcPr>
                </a:tc>
                <a:tc>
                  <a:txBody>
                    <a:bodyPr/>
                    <a:lstStyle/>
                    <a:p>
                      <a:pPr algn="ctr"/>
                      <a:r>
                        <a:rPr lang="en-GB" dirty="0" err="1" smtClean="0"/>
                        <a:t>AaBb</a:t>
                      </a:r>
                      <a:endParaRPr lang="en-GB" dirty="0"/>
                    </a:p>
                  </a:txBody>
                  <a:tcPr>
                    <a:solidFill>
                      <a:schemeClr val="accent4">
                        <a:lumMod val="60000"/>
                        <a:lumOff val="40000"/>
                      </a:schemeClr>
                    </a:solidFill>
                  </a:tcPr>
                </a:tc>
                <a:tc>
                  <a:txBody>
                    <a:bodyPr/>
                    <a:lstStyle/>
                    <a:p>
                      <a:pPr algn="ctr"/>
                      <a:r>
                        <a:rPr lang="en-GB" dirty="0" err="1" smtClean="0"/>
                        <a:t>aaBB</a:t>
                      </a:r>
                      <a:endParaRPr lang="en-GB" dirty="0"/>
                    </a:p>
                  </a:txBody>
                  <a:tcPr/>
                </a:tc>
                <a:tc>
                  <a:txBody>
                    <a:bodyPr/>
                    <a:lstStyle/>
                    <a:p>
                      <a:pPr algn="ctr"/>
                      <a:r>
                        <a:rPr lang="en-GB" dirty="0" err="1" smtClean="0"/>
                        <a:t>aaBb</a:t>
                      </a:r>
                      <a:endParaRPr lang="en-GB" dirty="0"/>
                    </a:p>
                  </a:txBody>
                  <a:tcPr/>
                </a:tc>
              </a:tr>
              <a:tr h="370840">
                <a:tc>
                  <a:txBody>
                    <a:bodyPr/>
                    <a:lstStyle/>
                    <a:p>
                      <a:r>
                        <a:rPr lang="en-GB" dirty="0" err="1" smtClean="0"/>
                        <a:t>ab</a:t>
                      </a:r>
                      <a:endParaRPr lang="en-GB" dirty="0"/>
                    </a:p>
                  </a:txBody>
                  <a:tcPr/>
                </a:tc>
                <a:tc>
                  <a:txBody>
                    <a:bodyPr/>
                    <a:lstStyle/>
                    <a:p>
                      <a:pPr algn="ctr"/>
                      <a:r>
                        <a:rPr lang="en-GB" dirty="0" err="1" smtClean="0"/>
                        <a:t>AaBb</a:t>
                      </a:r>
                      <a:endParaRPr lang="en-GB" dirty="0"/>
                    </a:p>
                  </a:txBody>
                  <a:tcPr>
                    <a:solidFill>
                      <a:schemeClr val="accent4">
                        <a:lumMod val="60000"/>
                        <a:lumOff val="40000"/>
                      </a:schemeClr>
                    </a:solidFill>
                  </a:tcPr>
                </a:tc>
                <a:tc>
                  <a:txBody>
                    <a:bodyPr/>
                    <a:lstStyle/>
                    <a:p>
                      <a:pPr algn="ctr"/>
                      <a:r>
                        <a:rPr lang="en-GB" dirty="0" err="1" smtClean="0"/>
                        <a:t>Aabb</a:t>
                      </a:r>
                      <a:endParaRPr lang="en-GB" dirty="0"/>
                    </a:p>
                  </a:txBody>
                  <a:tcPr>
                    <a:solidFill>
                      <a:schemeClr val="accent2">
                        <a:lumMod val="40000"/>
                        <a:lumOff val="60000"/>
                      </a:schemeClr>
                    </a:solidFill>
                  </a:tcPr>
                </a:tc>
                <a:tc>
                  <a:txBody>
                    <a:bodyPr/>
                    <a:lstStyle/>
                    <a:p>
                      <a:pPr algn="ctr"/>
                      <a:r>
                        <a:rPr lang="en-GB" dirty="0" err="1" smtClean="0"/>
                        <a:t>aaBb</a:t>
                      </a:r>
                      <a:endParaRPr lang="en-GB" dirty="0"/>
                    </a:p>
                  </a:txBody>
                  <a:tcPr/>
                </a:tc>
                <a:tc>
                  <a:txBody>
                    <a:bodyPr/>
                    <a:lstStyle/>
                    <a:p>
                      <a:pPr algn="ctr"/>
                      <a:r>
                        <a:rPr lang="en-GB" dirty="0" err="1" smtClean="0"/>
                        <a:t>aabb</a:t>
                      </a:r>
                      <a:endParaRPr lang="en-GB" dirty="0"/>
                    </a:p>
                  </a:txBody>
                  <a:tcPr/>
                </a:tc>
              </a:tr>
            </a:tbl>
          </a:graphicData>
        </a:graphic>
      </p:graphicFrame>
      <p:sp>
        <p:nvSpPr>
          <p:cNvPr id="6" name="TextBox 5"/>
          <p:cNvSpPr txBox="1"/>
          <p:nvPr/>
        </p:nvSpPr>
        <p:spPr>
          <a:xfrm>
            <a:off x="6732240" y="3356992"/>
            <a:ext cx="1944216" cy="1569660"/>
          </a:xfrm>
          <a:prstGeom prst="rect">
            <a:avLst/>
          </a:prstGeom>
          <a:noFill/>
        </p:spPr>
        <p:txBody>
          <a:bodyPr wrap="square" rtlCol="0">
            <a:spAutoFit/>
          </a:bodyPr>
          <a:lstStyle/>
          <a:p>
            <a:r>
              <a:rPr lang="en-GB" sz="2400" dirty="0" smtClean="0">
                <a:solidFill>
                  <a:srgbClr val="FF0000"/>
                </a:solidFill>
              </a:rPr>
              <a:t>Colour can only be expressed if A- is present</a:t>
            </a:r>
            <a:endParaRPr lang="en-GB" sz="2400" dirty="0">
              <a:solidFill>
                <a:srgbClr val="FF0000"/>
              </a:solidFill>
            </a:endParaRPr>
          </a:p>
        </p:txBody>
      </p:sp>
      <p:sp>
        <p:nvSpPr>
          <p:cNvPr id="7" name="TextBox 6"/>
          <p:cNvSpPr txBox="1"/>
          <p:nvPr/>
        </p:nvSpPr>
        <p:spPr>
          <a:xfrm>
            <a:off x="467544" y="1196752"/>
            <a:ext cx="8136904" cy="400110"/>
          </a:xfrm>
          <a:prstGeom prst="rect">
            <a:avLst/>
          </a:prstGeom>
          <a:noFill/>
        </p:spPr>
        <p:txBody>
          <a:bodyPr wrap="square" rtlCol="0">
            <a:spAutoFit/>
          </a:bodyPr>
          <a:lstStyle/>
          <a:p>
            <a:pPr algn="ctr"/>
            <a:r>
              <a:rPr lang="en-GB" sz="2000" dirty="0" smtClean="0">
                <a:solidFill>
                  <a:srgbClr val="FF0000"/>
                </a:solidFill>
              </a:rPr>
              <a:t>If both recessive alleles of a gene are present the other cannot be expressed</a:t>
            </a:r>
            <a:endParaRPr lang="en-GB" sz="2000" dirty="0">
              <a:solidFill>
                <a:srgbClr val="FF0000"/>
              </a:solidFill>
            </a:endParaRPr>
          </a:p>
        </p:txBody>
      </p:sp>
      <p:sp>
        <p:nvSpPr>
          <p:cNvPr id="8" name="TextBox 7"/>
          <p:cNvSpPr txBox="1"/>
          <p:nvPr/>
        </p:nvSpPr>
        <p:spPr>
          <a:xfrm>
            <a:off x="467544" y="2852936"/>
            <a:ext cx="7632848" cy="369332"/>
          </a:xfrm>
          <a:prstGeom prst="rect">
            <a:avLst/>
          </a:prstGeom>
          <a:noFill/>
        </p:spPr>
        <p:txBody>
          <a:bodyPr wrap="square" rtlCol="0">
            <a:spAutoFit/>
          </a:bodyPr>
          <a:lstStyle/>
          <a:p>
            <a:pPr algn="ctr"/>
            <a:r>
              <a:rPr lang="en-GB" dirty="0" smtClean="0">
                <a:solidFill>
                  <a:schemeClr val="accent4">
                    <a:lumMod val="75000"/>
                  </a:schemeClr>
                </a:solidFill>
              </a:rPr>
              <a:t>A- :Precursor to pigment, B/b: Purple/Pink pigment</a:t>
            </a:r>
            <a:endParaRPr lang="en-GB" dirty="0">
              <a:solidFill>
                <a:schemeClr val="accent4">
                  <a:lumMod val="75000"/>
                </a:schemeClr>
              </a:solidFill>
            </a:endParaRPr>
          </a:p>
        </p:txBody>
      </p:sp>
      <p:sp>
        <p:nvSpPr>
          <p:cNvPr id="9" name="TextBox 8"/>
          <p:cNvSpPr txBox="1"/>
          <p:nvPr/>
        </p:nvSpPr>
        <p:spPr>
          <a:xfrm>
            <a:off x="467544" y="5199191"/>
            <a:ext cx="7992888" cy="1569660"/>
          </a:xfrm>
          <a:prstGeom prst="rect">
            <a:avLst/>
          </a:prstGeom>
          <a:noFill/>
        </p:spPr>
        <p:txBody>
          <a:bodyPr wrap="square" rtlCol="0">
            <a:spAutoFit/>
          </a:bodyPr>
          <a:lstStyle/>
          <a:p>
            <a:pPr marL="285750" indent="-285750">
              <a:buFont typeface="Arial" pitchFamily="34" charset="0"/>
              <a:buChar char="•"/>
            </a:pPr>
            <a:r>
              <a:rPr lang="en-GB" sz="3200" dirty="0" smtClean="0">
                <a:solidFill>
                  <a:schemeClr val="accent4">
                    <a:lumMod val="75000"/>
                  </a:schemeClr>
                </a:solidFill>
              </a:rPr>
              <a:t>Purple: 9</a:t>
            </a:r>
          </a:p>
          <a:p>
            <a:pPr marL="285750" indent="-285750">
              <a:buFont typeface="Arial" pitchFamily="34" charset="0"/>
              <a:buChar char="•"/>
            </a:pPr>
            <a:r>
              <a:rPr lang="en-GB" sz="3200" dirty="0" smtClean="0">
                <a:solidFill>
                  <a:schemeClr val="accent2">
                    <a:lumMod val="60000"/>
                    <a:lumOff val="40000"/>
                  </a:schemeClr>
                </a:solidFill>
              </a:rPr>
              <a:t>Pink: 3</a:t>
            </a:r>
          </a:p>
          <a:p>
            <a:pPr marL="285750" indent="-285750">
              <a:buFont typeface="Arial" pitchFamily="34" charset="0"/>
              <a:buChar char="•"/>
            </a:pPr>
            <a:r>
              <a:rPr lang="en-GB" sz="3200" dirty="0" smtClean="0"/>
              <a:t>White: 4</a:t>
            </a:r>
            <a:endParaRPr lang="en-GB" sz="3200" dirty="0"/>
          </a:p>
        </p:txBody>
      </p:sp>
      <p:sp>
        <p:nvSpPr>
          <p:cNvPr id="10" name="TextBox 9"/>
          <p:cNvSpPr txBox="1"/>
          <p:nvPr/>
        </p:nvSpPr>
        <p:spPr>
          <a:xfrm>
            <a:off x="2411760" y="5258629"/>
            <a:ext cx="4104456" cy="1323439"/>
          </a:xfrm>
          <a:prstGeom prst="rect">
            <a:avLst/>
          </a:prstGeom>
          <a:noFill/>
        </p:spPr>
        <p:txBody>
          <a:bodyPr wrap="square" rtlCol="0">
            <a:spAutoFit/>
          </a:bodyPr>
          <a:lstStyle/>
          <a:p>
            <a:r>
              <a:rPr lang="en-GB" sz="8000" dirty="0" smtClean="0"/>
              <a:t>9:3:4</a:t>
            </a:r>
            <a:endParaRPr lang="en-GB" sz="8000" dirty="0"/>
          </a:p>
        </p:txBody>
      </p:sp>
      <p:sp>
        <p:nvSpPr>
          <p:cNvPr id="11" name="TextBox 10"/>
          <p:cNvSpPr txBox="1"/>
          <p:nvPr/>
        </p:nvSpPr>
        <p:spPr>
          <a:xfrm>
            <a:off x="4553998" y="5027796"/>
            <a:ext cx="4356484" cy="1785104"/>
          </a:xfrm>
          <a:prstGeom prst="rect">
            <a:avLst/>
          </a:prstGeom>
          <a:noFill/>
        </p:spPr>
        <p:txBody>
          <a:bodyPr wrap="square" rtlCol="0">
            <a:spAutoFit/>
          </a:bodyPr>
          <a:lstStyle/>
          <a:p>
            <a:r>
              <a:rPr lang="en-GB" sz="2200" b="1" dirty="0" smtClean="0">
                <a:solidFill>
                  <a:srgbClr val="FF0000"/>
                </a:solidFill>
                <a:effectLst>
                  <a:outerShdw blurRad="38100" dist="38100" dir="2700000" algn="tl">
                    <a:srgbClr val="000000">
                      <a:alpha val="43137"/>
                    </a:srgbClr>
                  </a:outerShdw>
                </a:effectLst>
              </a:rPr>
              <a:t>EXPLANATION: </a:t>
            </a:r>
            <a:r>
              <a:rPr lang="en-GB" sz="2200" dirty="0" smtClean="0"/>
              <a:t>A- codes for a precursor and B/b </a:t>
            </a:r>
            <a:r>
              <a:rPr lang="en-GB" sz="2200" dirty="0"/>
              <a:t>c</a:t>
            </a:r>
            <a:r>
              <a:rPr lang="en-GB" sz="2200" dirty="0" smtClean="0"/>
              <a:t>ode for different enzymes. If the precursor is not present (</a:t>
            </a:r>
            <a:r>
              <a:rPr lang="en-GB" sz="2200" dirty="0" err="1" smtClean="0"/>
              <a:t>aa</a:t>
            </a:r>
            <a:r>
              <a:rPr lang="en-GB" sz="2200" dirty="0" smtClean="0"/>
              <a:t>) then the enzymes will have nothing to work on. </a:t>
            </a:r>
            <a:endParaRPr lang="en-GB" sz="2200" dirty="0"/>
          </a:p>
        </p:txBody>
      </p:sp>
      <p:sp>
        <p:nvSpPr>
          <p:cNvPr id="12" name="Rounded Rectangle 11"/>
          <p:cNvSpPr/>
          <p:nvPr/>
        </p:nvSpPr>
        <p:spPr>
          <a:xfrm>
            <a:off x="3131840" y="2060848"/>
            <a:ext cx="5544616" cy="792088"/>
          </a:xfrm>
          <a:prstGeom prst="roundRect">
            <a:avLst/>
          </a:prstGeom>
          <a:solidFill>
            <a:srgbClr val="C6D9F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2"/>
          <p:cNvSpPr/>
          <p:nvPr/>
        </p:nvSpPr>
        <p:spPr>
          <a:xfrm>
            <a:off x="3131840" y="2420888"/>
            <a:ext cx="5544616" cy="432048"/>
          </a:xfrm>
          <a:prstGeom prst="roundRect">
            <a:avLst/>
          </a:prstGeom>
          <a:solidFill>
            <a:srgbClr val="C6D9F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691680" y="3573016"/>
            <a:ext cx="4896544" cy="1440160"/>
          </a:xfrm>
          <a:prstGeom prst="rect">
            <a:avLst/>
          </a:prstGeom>
          <a:solidFill>
            <a:srgbClr val="C6D9F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4984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0" nodeType="clickEffect">
                                  <p:stCondLst>
                                    <p:cond delay="0"/>
                                  </p:stCondLst>
                                  <p:childTnLst>
                                    <p:anim calcmode="lin" valueType="num">
                                      <p:cBhvr additive="base">
                                        <p:cTn id="11" dur="500"/>
                                        <p:tgtEl>
                                          <p:spTgt spid="13"/>
                                        </p:tgtEl>
                                        <p:attrNameLst>
                                          <p:attrName>ppt_y</p:attrName>
                                        </p:attrNameLst>
                                      </p:cBhvr>
                                      <p:tavLst>
                                        <p:tav tm="0">
                                          <p:val>
                                            <p:strVal val="#ppt_y"/>
                                          </p:val>
                                        </p:tav>
                                        <p:tav tm="100000">
                                          <p:val>
                                            <p:strVal val="#ppt_y+#ppt_h*1.125000"/>
                                          </p:val>
                                        </p:tav>
                                      </p:tavLst>
                                    </p:anim>
                                    <p:animEffect transition="out" filter="wipe(down)">
                                      <p:cBhvr>
                                        <p:cTn id="12" dur="500"/>
                                        <p:tgtEl>
                                          <p:spTgt spid="13"/>
                                        </p:tgtEl>
                                      </p:cBhvr>
                                    </p:animEffect>
                                    <p:set>
                                      <p:cBhvr>
                                        <p:cTn id="13" dur="1" fill="hold">
                                          <p:stCondLst>
                                            <p:cond delay="499"/>
                                          </p:stCondLst>
                                        </p:cTn>
                                        <p:tgtEl>
                                          <p:spTgt spid="13"/>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par>
                                <p:cTn id="19" presetID="9" presetClass="entr" presetSubtype="0" fill="hold" grpId="2"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dissolv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6" presetClass="exit" presetSubtype="32" fill="hold" grpId="1" nodeType="clickEffect">
                                  <p:stCondLst>
                                    <p:cond delay="0"/>
                                  </p:stCondLst>
                                  <p:childTnLst>
                                    <p:animEffect transition="out" filter="circle(out)">
                                      <p:cBhvr>
                                        <p:cTn id="29" dur="2000"/>
                                        <p:tgtEl>
                                          <p:spTgt spid="14"/>
                                        </p:tgtEl>
                                      </p:cBhvr>
                                    </p:animEffect>
                                    <p:set>
                                      <p:cBhvr>
                                        <p:cTn id="30" dur="1" fill="hold">
                                          <p:stCondLst>
                                            <p:cond delay="1999"/>
                                          </p:stCondLst>
                                        </p:cTn>
                                        <p:tgtEl>
                                          <p:spTgt spid="1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animBg="1"/>
      <p:bldP spid="13" grpId="0" animBg="1"/>
      <p:bldP spid="14" grpId="0" animBg="1"/>
      <p:bldP spid="14" grpId="1" animBg="1"/>
      <p:bldP spid="14"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rmAutofit fontScale="90000"/>
          </a:bodyPr>
          <a:lstStyle/>
          <a:p>
            <a:r>
              <a:rPr lang="en-GB" sz="3500" dirty="0" smtClean="0"/>
              <a:t>Example 3: Dominant Antagonistic </a:t>
            </a:r>
            <a:r>
              <a:rPr lang="en-GB" sz="3500" dirty="0" smtClean="0"/>
              <a:t>Epistasis – </a:t>
            </a:r>
            <a:r>
              <a:rPr lang="en-GB" sz="3500" dirty="0" err="1" smtClean="0"/>
              <a:t>pg</a:t>
            </a:r>
            <a:r>
              <a:rPr lang="en-GB" sz="3500" dirty="0" smtClean="0"/>
              <a:t> 128</a:t>
            </a:r>
            <a:endParaRPr lang="en-GB" sz="3500" dirty="0"/>
          </a:p>
        </p:txBody>
      </p:sp>
      <p:sp>
        <p:nvSpPr>
          <p:cNvPr id="4" name="TextBox 3"/>
          <p:cNvSpPr txBox="1"/>
          <p:nvPr/>
        </p:nvSpPr>
        <p:spPr>
          <a:xfrm>
            <a:off x="-27409" y="1068705"/>
            <a:ext cx="9144000" cy="400110"/>
          </a:xfrm>
          <a:prstGeom prst="rect">
            <a:avLst/>
          </a:prstGeom>
          <a:noFill/>
        </p:spPr>
        <p:txBody>
          <a:bodyPr wrap="square" rtlCol="0">
            <a:spAutoFit/>
          </a:bodyPr>
          <a:lstStyle/>
          <a:p>
            <a:pPr algn="ctr"/>
            <a:r>
              <a:rPr lang="en-GB" sz="2000" dirty="0" smtClean="0">
                <a:solidFill>
                  <a:srgbClr val="FF0000"/>
                </a:solidFill>
              </a:rPr>
              <a:t>When the dominant allele of a gene is present the other cannot be expressed</a:t>
            </a:r>
            <a:endParaRPr lang="en-GB" sz="2000" dirty="0">
              <a:solidFill>
                <a:srgbClr val="FF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244114357"/>
              </p:ext>
            </p:extLst>
          </p:nvPr>
        </p:nvGraphicFramePr>
        <p:xfrm>
          <a:off x="683568" y="1527930"/>
          <a:ext cx="7125048" cy="1112520"/>
        </p:xfrm>
        <a:graphic>
          <a:graphicData uri="http://schemas.openxmlformats.org/drawingml/2006/table">
            <a:tbl>
              <a:tblPr firstRow="1" bandRow="1">
                <a:tableStyleId>{5940675A-B579-460E-94D1-54222C63F5DA}</a:tableStyleId>
              </a:tblPr>
              <a:tblGrid>
                <a:gridCol w="2375016"/>
                <a:gridCol w="2375016"/>
                <a:gridCol w="2375016"/>
              </a:tblGrid>
              <a:tr h="370840">
                <a:tc>
                  <a:txBody>
                    <a:bodyPr/>
                    <a:lstStyle/>
                    <a:p>
                      <a:r>
                        <a:rPr lang="en-GB" dirty="0" smtClean="0"/>
                        <a:t>Phenotypes</a:t>
                      </a:r>
                      <a:r>
                        <a:rPr lang="en-GB" baseline="0" dirty="0" smtClean="0"/>
                        <a:t> of parents</a:t>
                      </a:r>
                      <a:endParaRPr lang="en-GB" dirty="0"/>
                    </a:p>
                  </a:txBody>
                  <a:tcPr/>
                </a:tc>
                <a:tc>
                  <a:txBody>
                    <a:bodyPr/>
                    <a:lstStyle/>
                    <a:p>
                      <a:pPr algn="ctr"/>
                      <a:r>
                        <a:rPr lang="en-GB" dirty="0" smtClean="0"/>
                        <a:t>White</a:t>
                      </a:r>
                      <a:endParaRPr lang="en-GB" dirty="0"/>
                    </a:p>
                  </a:txBody>
                  <a:tcPr/>
                </a:tc>
                <a:tc>
                  <a:txBody>
                    <a:bodyPr/>
                    <a:lstStyle/>
                    <a:p>
                      <a:pPr algn="ctr"/>
                      <a:r>
                        <a:rPr lang="en-GB" dirty="0" smtClean="0"/>
                        <a:t>White</a:t>
                      </a:r>
                      <a:endParaRPr lang="en-GB" dirty="0"/>
                    </a:p>
                  </a:txBody>
                  <a:tcPr/>
                </a:tc>
              </a:tr>
              <a:tr h="370840">
                <a:tc>
                  <a:txBody>
                    <a:bodyPr/>
                    <a:lstStyle/>
                    <a:p>
                      <a:r>
                        <a:rPr lang="en-GB" dirty="0" smtClean="0"/>
                        <a:t>Genotypes of parents</a:t>
                      </a:r>
                      <a:endParaRPr lang="en-GB" dirty="0"/>
                    </a:p>
                  </a:txBody>
                  <a:tcPr/>
                </a:tc>
                <a:tc>
                  <a:txBody>
                    <a:bodyPr/>
                    <a:lstStyle/>
                    <a:p>
                      <a:pPr algn="ctr"/>
                      <a:r>
                        <a:rPr lang="en-GB" dirty="0" err="1" smtClean="0"/>
                        <a:t>DdEe</a:t>
                      </a:r>
                      <a:endParaRPr lang="en-GB" dirty="0"/>
                    </a:p>
                  </a:txBody>
                  <a:tcPr/>
                </a:tc>
                <a:tc>
                  <a:txBody>
                    <a:bodyPr/>
                    <a:lstStyle/>
                    <a:p>
                      <a:pPr algn="ctr"/>
                      <a:r>
                        <a:rPr lang="en-GB" dirty="0" err="1" smtClean="0"/>
                        <a:t>DdEe</a:t>
                      </a:r>
                      <a:endParaRPr lang="en-GB" dirty="0"/>
                    </a:p>
                  </a:txBody>
                  <a:tcPr/>
                </a:tc>
              </a:tr>
              <a:tr h="370840">
                <a:tc>
                  <a:txBody>
                    <a:bodyPr/>
                    <a:lstStyle/>
                    <a:p>
                      <a:r>
                        <a:rPr lang="en-GB" dirty="0" smtClean="0"/>
                        <a:t>Gametes</a:t>
                      </a:r>
                      <a:endParaRPr lang="en-GB" dirty="0"/>
                    </a:p>
                  </a:txBody>
                  <a:tcPr/>
                </a:tc>
                <a:tc>
                  <a:txBody>
                    <a:bodyPr/>
                    <a:lstStyle/>
                    <a:p>
                      <a:pPr algn="ctr"/>
                      <a:r>
                        <a:rPr lang="en-GB" dirty="0" smtClean="0"/>
                        <a:t>DE </a:t>
                      </a:r>
                      <a:r>
                        <a:rPr lang="en-GB" dirty="0" err="1" smtClean="0"/>
                        <a:t>De</a:t>
                      </a:r>
                      <a:r>
                        <a:rPr lang="en-GB" dirty="0" smtClean="0"/>
                        <a:t> </a:t>
                      </a:r>
                      <a:r>
                        <a:rPr lang="en-GB" dirty="0" err="1" smtClean="0"/>
                        <a:t>dE</a:t>
                      </a:r>
                      <a:r>
                        <a:rPr lang="en-GB" dirty="0" smtClean="0"/>
                        <a:t> de</a:t>
                      </a:r>
                      <a:endParaRPr lang="en-GB" dirty="0"/>
                    </a:p>
                  </a:txBody>
                  <a:tcPr/>
                </a:tc>
                <a:tc>
                  <a:txBody>
                    <a:bodyPr/>
                    <a:lstStyle/>
                    <a:p>
                      <a:pPr algn="ctr"/>
                      <a:r>
                        <a:rPr lang="en-GB" dirty="0" smtClean="0"/>
                        <a:t>DE </a:t>
                      </a:r>
                      <a:r>
                        <a:rPr lang="en-GB" dirty="0" err="1" smtClean="0"/>
                        <a:t>De</a:t>
                      </a:r>
                      <a:r>
                        <a:rPr lang="en-GB" dirty="0" smtClean="0"/>
                        <a:t> </a:t>
                      </a:r>
                      <a:r>
                        <a:rPr lang="en-GB" dirty="0" err="1" smtClean="0"/>
                        <a:t>dE</a:t>
                      </a:r>
                      <a:r>
                        <a:rPr lang="en-GB" baseline="0" dirty="0" smtClean="0"/>
                        <a:t> de</a:t>
                      </a:r>
                      <a:endParaRPr lang="en-GB"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434006769"/>
              </p:ext>
            </p:extLst>
          </p:nvPr>
        </p:nvGraphicFramePr>
        <p:xfrm>
          <a:off x="179512" y="2852936"/>
          <a:ext cx="6096000" cy="185420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a:txBody>
                    <a:bodyPr/>
                    <a:lstStyle/>
                    <a:p>
                      <a:endParaRPr lang="en-GB" dirty="0"/>
                    </a:p>
                  </a:txBody>
                  <a:tcPr/>
                </a:tc>
                <a:tc>
                  <a:txBody>
                    <a:bodyPr/>
                    <a:lstStyle/>
                    <a:p>
                      <a:r>
                        <a:rPr lang="en-GB" dirty="0" smtClean="0"/>
                        <a:t>DE</a:t>
                      </a:r>
                      <a:endParaRPr lang="en-GB" dirty="0"/>
                    </a:p>
                  </a:txBody>
                  <a:tcPr/>
                </a:tc>
                <a:tc>
                  <a:txBody>
                    <a:bodyPr/>
                    <a:lstStyle/>
                    <a:p>
                      <a:r>
                        <a:rPr lang="en-GB" dirty="0" smtClean="0"/>
                        <a:t>De</a:t>
                      </a:r>
                      <a:endParaRPr lang="en-GB" dirty="0"/>
                    </a:p>
                  </a:txBody>
                  <a:tcPr/>
                </a:tc>
                <a:tc>
                  <a:txBody>
                    <a:bodyPr/>
                    <a:lstStyle/>
                    <a:p>
                      <a:r>
                        <a:rPr lang="en-GB" dirty="0" err="1" smtClean="0"/>
                        <a:t>dE</a:t>
                      </a:r>
                      <a:endParaRPr lang="en-GB" dirty="0"/>
                    </a:p>
                  </a:txBody>
                  <a:tcPr/>
                </a:tc>
                <a:tc>
                  <a:txBody>
                    <a:bodyPr/>
                    <a:lstStyle/>
                    <a:p>
                      <a:r>
                        <a:rPr lang="en-GB" dirty="0" smtClean="0"/>
                        <a:t>de</a:t>
                      </a:r>
                      <a:endParaRPr lang="en-GB" dirty="0"/>
                    </a:p>
                  </a:txBody>
                  <a:tcPr/>
                </a:tc>
              </a:tr>
              <a:tr h="370840">
                <a:tc>
                  <a:txBody>
                    <a:bodyPr/>
                    <a:lstStyle/>
                    <a:p>
                      <a:r>
                        <a:rPr lang="en-GB" dirty="0" smtClean="0"/>
                        <a:t>DE</a:t>
                      </a:r>
                      <a:endParaRPr lang="en-GB" dirty="0"/>
                    </a:p>
                  </a:txBody>
                  <a:tcPr/>
                </a:tc>
                <a:tc>
                  <a:txBody>
                    <a:bodyPr/>
                    <a:lstStyle/>
                    <a:p>
                      <a:pPr algn="ctr"/>
                      <a:r>
                        <a:rPr lang="en-GB" dirty="0" smtClean="0"/>
                        <a:t>DDEE</a:t>
                      </a:r>
                      <a:endParaRPr lang="en-GB" dirty="0"/>
                    </a:p>
                  </a:txBody>
                  <a:tcPr/>
                </a:tc>
                <a:tc>
                  <a:txBody>
                    <a:bodyPr/>
                    <a:lstStyle/>
                    <a:p>
                      <a:pPr algn="ctr"/>
                      <a:r>
                        <a:rPr lang="en-GB" dirty="0" err="1" smtClean="0"/>
                        <a:t>DDEe</a:t>
                      </a:r>
                      <a:endParaRPr lang="en-GB" dirty="0"/>
                    </a:p>
                  </a:txBody>
                  <a:tcPr/>
                </a:tc>
                <a:tc>
                  <a:txBody>
                    <a:bodyPr/>
                    <a:lstStyle/>
                    <a:p>
                      <a:pPr algn="ctr"/>
                      <a:r>
                        <a:rPr lang="en-GB" dirty="0" err="1" smtClean="0"/>
                        <a:t>DdEE</a:t>
                      </a:r>
                      <a:endParaRPr lang="en-GB" dirty="0"/>
                    </a:p>
                  </a:txBody>
                  <a:tcPr/>
                </a:tc>
                <a:tc>
                  <a:txBody>
                    <a:bodyPr/>
                    <a:lstStyle/>
                    <a:p>
                      <a:pPr algn="ctr"/>
                      <a:r>
                        <a:rPr lang="en-GB" dirty="0" err="1" smtClean="0"/>
                        <a:t>DdEe</a:t>
                      </a:r>
                      <a:endParaRPr lang="en-GB" dirty="0"/>
                    </a:p>
                  </a:txBody>
                  <a:tcPr/>
                </a:tc>
              </a:tr>
              <a:tr h="370840">
                <a:tc>
                  <a:txBody>
                    <a:bodyPr/>
                    <a:lstStyle/>
                    <a:p>
                      <a:r>
                        <a:rPr lang="en-GB" dirty="0" smtClean="0"/>
                        <a:t>De</a:t>
                      </a:r>
                      <a:endParaRPr lang="en-GB" dirty="0"/>
                    </a:p>
                  </a:txBody>
                  <a:tcPr/>
                </a:tc>
                <a:tc>
                  <a:txBody>
                    <a:bodyPr/>
                    <a:lstStyle/>
                    <a:p>
                      <a:pPr algn="ctr"/>
                      <a:r>
                        <a:rPr lang="en-GB" dirty="0" err="1" smtClean="0"/>
                        <a:t>DDEe</a:t>
                      </a:r>
                      <a:endParaRPr lang="en-GB" dirty="0"/>
                    </a:p>
                  </a:txBody>
                  <a:tcPr/>
                </a:tc>
                <a:tc>
                  <a:txBody>
                    <a:bodyPr/>
                    <a:lstStyle/>
                    <a:p>
                      <a:pPr algn="ctr"/>
                      <a:r>
                        <a:rPr lang="en-GB" dirty="0" err="1" smtClean="0"/>
                        <a:t>Ddee</a:t>
                      </a:r>
                      <a:endParaRPr lang="en-GB" dirty="0"/>
                    </a:p>
                  </a:txBody>
                  <a:tcPr/>
                </a:tc>
                <a:tc>
                  <a:txBody>
                    <a:bodyPr/>
                    <a:lstStyle/>
                    <a:p>
                      <a:pPr algn="ctr"/>
                      <a:r>
                        <a:rPr lang="en-GB" dirty="0" err="1" smtClean="0"/>
                        <a:t>DdEe</a:t>
                      </a:r>
                      <a:endParaRPr lang="en-GB" dirty="0"/>
                    </a:p>
                  </a:txBody>
                  <a:tcPr/>
                </a:tc>
                <a:tc>
                  <a:txBody>
                    <a:bodyPr/>
                    <a:lstStyle/>
                    <a:p>
                      <a:pPr algn="ctr"/>
                      <a:r>
                        <a:rPr lang="en-GB" dirty="0" err="1" smtClean="0"/>
                        <a:t>Ddee</a:t>
                      </a:r>
                      <a:endParaRPr lang="en-GB" dirty="0"/>
                    </a:p>
                  </a:txBody>
                  <a:tcPr/>
                </a:tc>
              </a:tr>
              <a:tr h="370840">
                <a:tc>
                  <a:txBody>
                    <a:bodyPr/>
                    <a:lstStyle/>
                    <a:p>
                      <a:r>
                        <a:rPr lang="en-GB" dirty="0" err="1" smtClean="0"/>
                        <a:t>dE</a:t>
                      </a:r>
                      <a:endParaRPr lang="en-GB" dirty="0"/>
                    </a:p>
                  </a:txBody>
                  <a:tcPr/>
                </a:tc>
                <a:tc>
                  <a:txBody>
                    <a:bodyPr/>
                    <a:lstStyle/>
                    <a:p>
                      <a:pPr algn="ctr"/>
                      <a:r>
                        <a:rPr lang="en-GB" dirty="0" err="1" smtClean="0"/>
                        <a:t>DdEE</a:t>
                      </a:r>
                      <a:endParaRPr lang="en-GB" dirty="0"/>
                    </a:p>
                  </a:txBody>
                  <a:tcPr/>
                </a:tc>
                <a:tc>
                  <a:txBody>
                    <a:bodyPr/>
                    <a:lstStyle/>
                    <a:p>
                      <a:pPr algn="ctr"/>
                      <a:r>
                        <a:rPr lang="en-GB" dirty="0" err="1" smtClean="0"/>
                        <a:t>DdEe</a:t>
                      </a:r>
                      <a:endParaRPr lang="en-GB" dirty="0"/>
                    </a:p>
                  </a:txBody>
                  <a:tcPr/>
                </a:tc>
                <a:tc>
                  <a:txBody>
                    <a:bodyPr/>
                    <a:lstStyle/>
                    <a:p>
                      <a:pPr algn="ctr"/>
                      <a:r>
                        <a:rPr lang="en-GB" dirty="0" err="1" smtClean="0"/>
                        <a:t>ddEE</a:t>
                      </a:r>
                      <a:endParaRPr lang="en-GB" dirty="0"/>
                    </a:p>
                  </a:txBody>
                  <a:tcPr>
                    <a:solidFill>
                      <a:srgbClr val="FFFF00"/>
                    </a:solidFill>
                  </a:tcPr>
                </a:tc>
                <a:tc>
                  <a:txBody>
                    <a:bodyPr/>
                    <a:lstStyle/>
                    <a:p>
                      <a:pPr algn="ctr"/>
                      <a:r>
                        <a:rPr lang="en-GB" dirty="0" err="1" smtClean="0"/>
                        <a:t>ddEe</a:t>
                      </a:r>
                      <a:endParaRPr lang="en-GB" dirty="0"/>
                    </a:p>
                  </a:txBody>
                  <a:tcPr>
                    <a:solidFill>
                      <a:srgbClr val="FFFF00"/>
                    </a:solidFill>
                  </a:tcPr>
                </a:tc>
              </a:tr>
              <a:tr h="370840">
                <a:tc>
                  <a:txBody>
                    <a:bodyPr/>
                    <a:lstStyle/>
                    <a:p>
                      <a:r>
                        <a:rPr lang="en-GB" dirty="0" smtClean="0"/>
                        <a:t>de</a:t>
                      </a:r>
                      <a:endParaRPr lang="en-GB" dirty="0"/>
                    </a:p>
                  </a:txBody>
                  <a:tcPr/>
                </a:tc>
                <a:tc>
                  <a:txBody>
                    <a:bodyPr/>
                    <a:lstStyle/>
                    <a:p>
                      <a:pPr algn="ctr"/>
                      <a:r>
                        <a:rPr lang="en-GB" dirty="0" err="1" smtClean="0"/>
                        <a:t>DdEe</a:t>
                      </a:r>
                      <a:endParaRPr lang="en-GB" dirty="0"/>
                    </a:p>
                  </a:txBody>
                  <a:tcPr/>
                </a:tc>
                <a:tc>
                  <a:txBody>
                    <a:bodyPr/>
                    <a:lstStyle/>
                    <a:p>
                      <a:pPr algn="ctr"/>
                      <a:r>
                        <a:rPr lang="en-GB" dirty="0" err="1" smtClean="0"/>
                        <a:t>Ddee</a:t>
                      </a:r>
                      <a:endParaRPr lang="en-GB" dirty="0"/>
                    </a:p>
                  </a:txBody>
                  <a:tcPr/>
                </a:tc>
                <a:tc>
                  <a:txBody>
                    <a:bodyPr/>
                    <a:lstStyle/>
                    <a:p>
                      <a:pPr algn="ctr"/>
                      <a:r>
                        <a:rPr lang="en-GB" dirty="0" err="1" smtClean="0"/>
                        <a:t>ddEe</a:t>
                      </a:r>
                      <a:endParaRPr lang="en-GB" dirty="0"/>
                    </a:p>
                  </a:txBody>
                  <a:tcPr>
                    <a:solidFill>
                      <a:srgbClr val="FFFF00"/>
                    </a:solidFill>
                  </a:tcPr>
                </a:tc>
                <a:tc>
                  <a:txBody>
                    <a:bodyPr/>
                    <a:lstStyle/>
                    <a:p>
                      <a:pPr algn="ctr"/>
                      <a:r>
                        <a:rPr lang="en-GB" dirty="0" err="1" smtClean="0"/>
                        <a:t>ddee</a:t>
                      </a:r>
                      <a:endParaRPr lang="en-GB" dirty="0"/>
                    </a:p>
                  </a:txBody>
                  <a:tcPr>
                    <a:solidFill>
                      <a:schemeClr val="accent3">
                        <a:lumMod val="60000"/>
                        <a:lumOff val="40000"/>
                      </a:schemeClr>
                    </a:solidFill>
                  </a:tcPr>
                </a:tc>
              </a:tr>
            </a:tbl>
          </a:graphicData>
        </a:graphic>
      </p:graphicFrame>
      <p:sp>
        <p:nvSpPr>
          <p:cNvPr id="8" name="TextBox 7"/>
          <p:cNvSpPr txBox="1"/>
          <p:nvPr/>
        </p:nvSpPr>
        <p:spPr>
          <a:xfrm>
            <a:off x="6516216" y="2852936"/>
            <a:ext cx="2304256" cy="1846659"/>
          </a:xfrm>
          <a:prstGeom prst="rect">
            <a:avLst/>
          </a:prstGeom>
          <a:noFill/>
        </p:spPr>
        <p:txBody>
          <a:bodyPr wrap="square" rtlCol="0">
            <a:spAutoFit/>
          </a:bodyPr>
          <a:lstStyle/>
          <a:p>
            <a:r>
              <a:rPr lang="en-GB" sz="2400" dirty="0" smtClean="0">
                <a:solidFill>
                  <a:schemeClr val="accent3">
                    <a:lumMod val="50000"/>
                  </a:schemeClr>
                </a:solidFill>
              </a:rPr>
              <a:t>D- : No precursor</a:t>
            </a:r>
          </a:p>
          <a:p>
            <a:r>
              <a:rPr lang="en-GB" sz="2400" dirty="0" err="1">
                <a:solidFill>
                  <a:schemeClr val="accent3">
                    <a:lumMod val="50000"/>
                  </a:schemeClr>
                </a:solidFill>
              </a:rPr>
              <a:t>d</a:t>
            </a:r>
            <a:r>
              <a:rPr lang="en-GB" sz="2400" dirty="0" err="1" smtClean="0">
                <a:solidFill>
                  <a:schemeClr val="accent3">
                    <a:lumMod val="50000"/>
                  </a:schemeClr>
                </a:solidFill>
              </a:rPr>
              <a:t>d</a:t>
            </a:r>
            <a:r>
              <a:rPr lang="en-GB" sz="2400" dirty="0" smtClean="0">
                <a:solidFill>
                  <a:schemeClr val="accent3">
                    <a:lumMod val="50000"/>
                  </a:schemeClr>
                </a:solidFill>
              </a:rPr>
              <a:t>: Precursor</a:t>
            </a:r>
          </a:p>
          <a:p>
            <a:r>
              <a:rPr lang="en-GB" sz="2400" dirty="0" err="1" smtClean="0">
                <a:solidFill>
                  <a:schemeClr val="accent3">
                    <a:lumMod val="50000"/>
                  </a:schemeClr>
                </a:solidFill>
              </a:rPr>
              <a:t>Ee</a:t>
            </a:r>
            <a:r>
              <a:rPr lang="en-GB" sz="2400" dirty="0" smtClean="0">
                <a:solidFill>
                  <a:schemeClr val="accent3">
                    <a:lumMod val="50000"/>
                  </a:schemeClr>
                </a:solidFill>
              </a:rPr>
              <a:t>: Yellow</a:t>
            </a:r>
          </a:p>
          <a:p>
            <a:r>
              <a:rPr lang="en-GB" sz="2400" dirty="0" err="1">
                <a:solidFill>
                  <a:schemeClr val="accent3">
                    <a:lumMod val="50000"/>
                  </a:schemeClr>
                </a:solidFill>
              </a:rPr>
              <a:t>e</a:t>
            </a:r>
            <a:r>
              <a:rPr lang="en-GB" sz="2400" dirty="0" err="1" smtClean="0">
                <a:solidFill>
                  <a:schemeClr val="accent3">
                    <a:lumMod val="50000"/>
                  </a:schemeClr>
                </a:solidFill>
              </a:rPr>
              <a:t>e</a:t>
            </a:r>
            <a:r>
              <a:rPr lang="en-GB" sz="2400" dirty="0" smtClean="0">
                <a:solidFill>
                  <a:schemeClr val="accent3">
                    <a:lumMod val="50000"/>
                  </a:schemeClr>
                </a:solidFill>
              </a:rPr>
              <a:t>: Green</a:t>
            </a:r>
          </a:p>
          <a:p>
            <a:endParaRPr lang="en-GB" dirty="0"/>
          </a:p>
        </p:txBody>
      </p:sp>
      <p:sp>
        <p:nvSpPr>
          <p:cNvPr id="9" name="TextBox 8"/>
          <p:cNvSpPr txBox="1"/>
          <p:nvPr/>
        </p:nvSpPr>
        <p:spPr>
          <a:xfrm>
            <a:off x="35496" y="4941168"/>
            <a:ext cx="3096344" cy="1754326"/>
          </a:xfrm>
          <a:prstGeom prst="rect">
            <a:avLst/>
          </a:prstGeom>
          <a:noFill/>
        </p:spPr>
        <p:txBody>
          <a:bodyPr wrap="square" rtlCol="0">
            <a:spAutoFit/>
          </a:bodyPr>
          <a:lstStyle/>
          <a:p>
            <a:pPr marL="285750" indent="-285750">
              <a:buFont typeface="Arial" pitchFamily="34" charset="0"/>
              <a:buChar char="•"/>
            </a:pPr>
            <a:r>
              <a:rPr lang="en-GB" sz="3600" dirty="0" smtClean="0"/>
              <a:t>White:12</a:t>
            </a:r>
          </a:p>
          <a:p>
            <a:pPr marL="285750" indent="-285750">
              <a:buFont typeface="Arial" pitchFamily="34" charset="0"/>
              <a:buChar char="•"/>
            </a:pPr>
            <a:r>
              <a:rPr lang="en-GB" sz="3600" dirty="0" smtClean="0">
                <a:solidFill>
                  <a:srgbClr val="FFC000"/>
                </a:solidFill>
              </a:rPr>
              <a:t>Yellow:3</a:t>
            </a:r>
          </a:p>
          <a:p>
            <a:pPr marL="285750" indent="-285750">
              <a:buFont typeface="Arial" pitchFamily="34" charset="0"/>
              <a:buChar char="•"/>
            </a:pPr>
            <a:r>
              <a:rPr lang="en-GB" sz="3600" dirty="0" smtClean="0">
                <a:solidFill>
                  <a:schemeClr val="accent3">
                    <a:lumMod val="50000"/>
                  </a:schemeClr>
                </a:solidFill>
              </a:rPr>
              <a:t>Green:1</a:t>
            </a:r>
            <a:endParaRPr lang="en-GB" sz="3600" dirty="0">
              <a:solidFill>
                <a:schemeClr val="accent3">
                  <a:lumMod val="50000"/>
                </a:schemeClr>
              </a:solidFill>
            </a:endParaRPr>
          </a:p>
        </p:txBody>
      </p:sp>
      <p:sp>
        <p:nvSpPr>
          <p:cNvPr id="10" name="TextBox 9"/>
          <p:cNvSpPr txBox="1"/>
          <p:nvPr/>
        </p:nvSpPr>
        <p:spPr>
          <a:xfrm>
            <a:off x="2282999" y="5085184"/>
            <a:ext cx="3312368" cy="1200329"/>
          </a:xfrm>
          <a:prstGeom prst="rect">
            <a:avLst/>
          </a:prstGeom>
          <a:noFill/>
        </p:spPr>
        <p:txBody>
          <a:bodyPr wrap="square" rtlCol="0">
            <a:spAutoFit/>
          </a:bodyPr>
          <a:lstStyle/>
          <a:p>
            <a:r>
              <a:rPr lang="en-GB" sz="7200" dirty="0" smtClean="0">
                <a:effectLst>
                  <a:outerShdw blurRad="38100" dist="38100" dir="2700000" algn="tl">
                    <a:srgbClr val="000000">
                      <a:alpha val="43137"/>
                    </a:srgbClr>
                  </a:outerShdw>
                </a:effectLst>
              </a:rPr>
              <a:t>12:3:1</a:t>
            </a:r>
          </a:p>
        </p:txBody>
      </p:sp>
      <p:sp>
        <p:nvSpPr>
          <p:cNvPr id="12" name="TextBox 11"/>
          <p:cNvSpPr txBox="1"/>
          <p:nvPr/>
        </p:nvSpPr>
        <p:spPr>
          <a:xfrm>
            <a:off x="4624883" y="4797152"/>
            <a:ext cx="4483621" cy="1938992"/>
          </a:xfrm>
          <a:prstGeom prst="rect">
            <a:avLst/>
          </a:prstGeom>
          <a:noFill/>
        </p:spPr>
        <p:txBody>
          <a:bodyPr wrap="square" rtlCol="0">
            <a:spAutoFit/>
          </a:bodyPr>
          <a:lstStyle/>
          <a:p>
            <a:r>
              <a:rPr lang="en-GB" sz="2400" b="1" dirty="0" smtClean="0">
                <a:solidFill>
                  <a:srgbClr val="FF0000"/>
                </a:solidFill>
                <a:effectLst>
                  <a:outerShdw blurRad="38100" dist="38100" dir="2700000" algn="tl">
                    <a:srgbClr val="000000">
                      <a:alpha val="43137"/>
                    </a:srgbClr>
                  </a:outerShdw>
                </a:effectLst>
              </a:rPr>
              <a:t>EXPLANATION:</a:t>
            </a:r>
            <a:r>
              <a:rPr lang="en-GB" sz="2400" b="1" dirty="0" smtClean="0">
                <a:effectLst>
                  <a:outerShdw blurRad="38100" dist="38100" dir="2700000" algn="tl">
                    <a:srgbClr val="000000">
                      <a:alpha val="43137"/>
                    </a:srgbClr>
                  </a:outerShdw>
                </a:effectLst>
              </a:rPr>
              <a:t> </a:t>
            </a:r>
            <a:r>
              <a:rPr lang="en-GB" sz="2400" dirty="0" err="1" smtClean="0"/>
              <a:t>dd</a:t>
            </a:r>
            <a:r>
              <a:rPr lang="en-GB" sz="2400" dirty="0" smtClean="0"/>
              <a:t> codes for a precursor and E/e codes for different enzymes. If the precursor isn’t present (D-) then the enzymes have nothing to work on</a:t>
            </a:r>
            <a:endParaRPr lang="en-GB" sz="2400" dirty="0"/>
          </a:p>
        </p:txBody>
      </p:sp>
      <p:sp>
        <p:nvSpPr>
          <p:cNvPr id="11" name="Rounded Rectangle 10"/>
          <p:cNvSpPr/>
          <p:nvPr/>
        </p:nvSpPr>
        <p:spPr>
          <a:xfrm>
            <a:off x="3059832" y="1916832"/>
            <a:ext cx="4752528" cy="792088"/>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2"/>
          <p:cNvSpPr/>
          <p:nvPr/>
        </p:nvSpPr>
        <p:spPr>
          <a:xfrm>
            <a:off x="3059832" y="2276872"/>
            <a:ext cx="4752528" cy="432048"/>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403648" y="3212976"/>
            <a:ext cx="4896544" cy="1584176"/>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59980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0" nodeType="clickEffect">
                                  <p:stCondLst>
                                    <p:cond delay="0"/>
                                  </p:stCondLst>
                                  <p:childTnLst>
                                    <p:anim calcmode="lin" valueType="num">
                                      <p:cBhvr additive="base">
                                        <p:cTn id="11" dur="500"/>
                                        <p:tgtEl>
                                          <p:spTgt spid="13"/>
                                        </p:tgtEl>
                                        <p:attrNameLst>
                                          <p:attrName>ppt_y</p:attrName>
                                        </p:attrNameLst>
                                      </p:cBhvr>
                                      <p:tavLst>
                                        <p:tav tm="0">
                                          <p:val>
                                            <p:strVal val="#ppt_y"/>
                                          </p:val>
                                        </p:tav>
                                        <p:tav tm="100000">
                                          <p:val>
                                            <p:strVal val="#ppt_y+#ppt_h*1.125000"/>
                                          </p:val>
                                        </p:tav>
                                      </p:tavLst>
                                    </p:anim>
                                    <p:animEffect transition="out" filter="wipe(down)">
                                      <p:cBhvr>
                                        <p:cTn id="12" dur="500"/>
                                        <p:tgtEl>
                                          <p:spTgt spid="13"/>
                                        </p:tgtEl>
                                      </p:cBhvr>
                                    </p:animEffect>
                                    <p:set>
                                      <p:cBhvr>
                                        <p:cTn id="13" dur="1" fill="hold">
                                          <p:stCondLst>
                                            <p:cond delay="499"/>
                                          </p:stCondLst>
                                        </p:cTn>
                                        <p:tgtEl>
                                          <p:spTgt spid="13"/>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2" nodeType="click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6" presetClass="exit" presetSubtype="32" fill="hold" grpId="1" nodeType="clickEffect">
                                  <p:stCondLst>
                                    <p:cond delay="0"/>
                                  </p:stCondLst>
                                  <p:childTnLst>
                                    <p:animEffect transition="out" filter="circle(out)">
                                      <p:cBhvr>
                                        <p:cTn id="27" dur="2000"/>
                                        <p:tgtEl>
                                          <p:spTgt spid="14"/>
                                        </p:tgtEl>
                                      </p:cBhvr>
                                    </p:animEffect>
                                    <p:set>
                                      <p:cBhvr>
                                        <p:cTn id="28" dur="1" fill="hold">
                                          <p:stCondLst>
                                            <p:cond delay="1999"/>
                                          </p:stCondLst>
                                        </p:cTn>
                                        <p:tgtEl>
                                          <p:spTgt spid="1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1" grpId="0" animBg="1"/>
      <p:bldP spid="13" grpId="0" animBg="1"/>
      <p:bldP spid="14" grpId="0" animBg="1"/>
      <p:bldP spid="14" grpId="1" animBg="1"/>
      <p:bldP spid="14"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4624"/>
            <a:ext cx="9129167" cy="1143000"/>
          </a:xfrm>
        </p:spPr>
        <p:txBody>
          <a:bodyPr>
            <a:normAutofit/>
          </a:bodyPr>
          <a:lstStyle/>
          <a:p>
            <a:r>
              <a:rPr lang="en-GB" sz="3500" dirty="0" smtClean="0"/>
              <a:t>Example 4: Complimentary </a:t>
            </a:r>
            <a:r>
              <a:rPr lang="en-GB" sz="3500" dirty="0" smtClean="0"/>
              <a:t>Epistasis – </a:t>
            </a:r>
            <a:r>
              <a:rPr lang="en-GB" sz="3500" dirty="0" err="1" smtClean="0"/>
              <a:t>pg</a:t>
            </a:r>
            <a:r>
              <a:rPr lang="en-GB" sz="3500" dirty="0" smtClean="0"/>
              <a:t> 129</a:t>
            </a:r>
            <a:endParaRPr lang="en-GB" sz="3500" dirty="0"/>
          </a:p>
        </p:txBody>
      </p:sp>
      <p:sp>
        <p:nvSpPr>
          <p:cNvPr id="4" name="TextBox 3"/>
          <p:cNvSpPr txBox="1"/>
          <p:nvPr/>
        </p:nvSpPr>
        <p:spPr>
          <a:xfrm>
            <a:off x="-14833" y="1052736"/>
            <a:ext cx="9144000" cy="830997"/>
          </a:xfrm>
          <a:prstGeom prst="rect">
            <a:avLst/>
          </a:prstGeom>
          <a:noFill/>
        </p:spPr>
        <p:txBody>
          <a:bodyPr wrap="square" rtlCol="0">
            <a:spAutoFit/>
          </a:bodyPr>
          <a:lstStyle/>
          <a:p>
            <a:pPr algn="ctr"/>
            <a:r>
              <a:rPr lang="en-GB" sz="2400" dirty="0" smtClean="0">
                <a:solidFill>
                  <a:srgbClr val="FF0000"/>
                </a:solidFill>
              </a:rPr>
              <a:t>When the dominant allele from both genes have to be present to produce a characteristic</a:t>
            </a:r>
            <a:endParaRPr lang="en-GB" sz="2400"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112781399"/>
              </p:ext>
            </p:extLst>
          </p:nvPr>
        </p:nvGraphicFramePr>
        <p:xfrm>
          <a:off x="251520" y="1883733"/>
          <a:ext cx="8568951" cy="1153956"/>
        </p:xfrm>
        <a:graphic>
          <a:graphicData uri="http://schemas.openxmlformats.org/drawingml/2006/table">
            <a:tbl>
              <a:tblPr firstRow="1" bandRow="1">
                <a:tableStyleId>{5940675A-B579-460E-94D1-54222C63F5DA}</a:tableStyleId>
              </a:tblPr>
              <a:tblGrid>
                <a:gridCol w="2856317"/>
                <a:gridCol w="2856317"/>
                <a:gridCol w="2856317"/>
              </a:tblGrid>
              <a:tr h="3931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Phenotypes</a:t>
                      </a:r>
                      <a:r>
                        <a:rPr lang="en-GB" baseline="0" dirty="0" smtClean="0"/>
                        <a:t> of parents</a:t>
                      </a:r>
                      <a:endParaRPr lang="en-GB" dirty="0" smtClean="0"/>
                    </a:p>
                  </a:txBody>
                  <a:tcPr/>
                </a:tc>
                <a:tc>
                  <a:txBody>
                    <a:bodyPr/>
                    <a:lstStyle/>
                    <a:p>
                      <a:pPr algn="ctr"/>
                      <a:r>
                        <a:rPr lang="en-GB" dirty="0" smtClean="0"/>
                        <a:t>Purple</a:t>
                      </a:r>
                      <a:endParaRPr lang="en-GB" dirty="0"/>
                    </a:p>
                  </a:txBody>
                  <a:tcPr/>
                </a:tc>
                <a:tc>
                  <a:txBody>
                    <a:bodyPr/>
                    <a:lstStyle/>
                    <a:p>
                      <a:pPr algn="ctr"/>
                      <a:r>
                        <a:rPr lang="en-GB" dirty="0" smtClean="0"/>
                        <a:t>Purple</a:t>
                      </a:r>
                      <a:endParaRPr lang="en-GB" dirty="0"/>
                    </a:p>
                  </a:txBody>
                  <a:tcPr/>
                </a:tc>
              </a:tr>
              <a:tr h="393139">
                <a:tc>
                  <a:txBody>
                    <a:bodyPr/>
                    <a:lstStyle/>
                    <a:p>
                      <a:r>
                        <a:rPr lang="en-GB" dirty="0" smtClean="0"/>
                        <a:t>Genotypes of parents</a:t>
                      </a:r>
                      <a:endParaRPr lang="en-GB" dirty="0"/>
                    </a:p>
                  </a:txBody>
                  <a:tcPr/>
                </a:tc>
                <a:tc>
                  <a:txBody>
                    <a:bodyPr/>
                    <a:lstStyle/>
                    <a:p>
                      <a:pPr algn="ctr"/>
                      <a:r>
                        <a:rPr lang="en-GB" dirty="0" err="1" smtClean="0"/>
                        <a:t>CcRr</a:t>
                      </a:r>
                      <a:endParaRPr lang="en-GB" dirty="0"/>
                    </a:p>
                  </a:txBody>
                  <a:tcPr/>
                </a:tc>
                <a:tc>
                  <a:txBody>
                    <a:bodyPr/>
                    <a:lstStyle/>
                    <a:p>
                      <a:pPr algn="ctr"/>
                      <a:r>
                        <a:rPr lang="en-GB" dirty="0" err="1" smtClean="0"/>
                        <a:t>CcRr</a:t>
                      </a:r>
                      <a:endParaRPr lang="en-GB" dirty="0"/>
                    </a:p>
                  </a:txBody>
                  <a:tcPr/>
                </a:tc>
              </a:tr>
              <a:tr h="367678">
                <a:tc>
                  <a:txBody>
                    <a:bodyPr/>
                    <a:lstStyle/>
                    <a:p>
                      <a:r>
                        <a:rPr lang="en-GB" dirty="0" smtClean="0"/>
                        <a:t>Gametes </a:t>
                      </a:r>
                      <a:endParaRPr lang="en-GB" dirty="0"/>
                    </a:p>
                  </a:txBody>
                  <a:tcPr/>
                </a:tc>
                <a:tc>
                  <a:txBody>
                    <a:bodyPr/>
                    <a:lstStyle/>
                    <a:p>
                      <a:pPr algn="ctr"/>
                      <a:r>
                        <a:rPr lang="en-GB" dirty="0" smtClean="0"/>
                        <a:t>CR </a:t>
                      </a:r>
                      <a:r>
                        <a:rPr lang="en-GB" dirty="0" err="1" smtClean="0"/>
                        <a:t>Cr</a:t>
                      </a:r>
                      <a:r>
                        <a:rPr lang="en-GB" dirty="0" smtClean="0"/>
                        <a:t> </a:t>
                      </a:r>
                      <a:r>
                        <a:rPr lang="en-GB" dirty="0" err="1" smtClean="0"/>
                        <a:t>cR</a:t>
                      </a:r>
                      <a:r>
                        <a:rPr lang="en-GB" baseline="0" dirty="0" smtClean="0"/>
                        <a:t> </a:t>
                      </a:r>
                      <a:r>
                        <a:rPr lang="en-GB" baseline="0" dirty="0" err="1" smtClean="0"/>
                        <a:t>cr</a:t>
                      </a:r>
                      <a:endParaRPr lang="en-GB" dirty="0"/>
                    </a:p>
                  </a:txBody>
                  <a:tcPr/>
                </a:tc>
                <a:tc>
                  <a:txBody>
                    <a:bodyPr/>
                    <a:lstStyle/>
                    <a:p>
                      <a:pPr algn="ctr"/>
                      <a:r>
                        <a:rPr lang="en-GB" dirty="0" smtClean="0"/>
                        <a:t>CR </a:t>
                      </a:r>
                      <a:r>
                        <a:rPr lang="en-GB" dirty="0" err="1" smtClean="0"/>
                        <a:t>Cr</a:t>
                      </a:r>
                      <a:r>
                        <a:rPr lang="en-GB" dirty="0" smtClean="0"/>
                        <a:t> </a:t>
                      </a:r>
                      <a:r>
                        <a:rPr lang="en-GB" dirty="0" err="1" smtClean="0"/>
                        <a:t>cR</a:t>
                      </a:r>
                      <a:r>
                        <a:rPr lang="en-GB" dirty="0" smtClean="0"/>
                        <a:t> </a:t>
                      </a:r>
                      <a:r>
                        <a:rPr lang="en-GB" dirty="0" err="1" smtClean="0"/>
                        <a:t>cr</a:t>
                      </a:r>
                      <a:endParaRPr lang="en-GB"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84249192"/>
              </p:ext>
            </p:extLst>
          </p:nvPr>
        </p:nvGraphicFramePr>
        <p:xfrm>
          <a:off x="323528" y="3140968"/>
          <a:ext cx="6072335" cy="1828800"/>
        </p:xfrm>
        <a:graphic>
          <a:graphicData uri="http://schemas.openxmlformats.org/drawingml/2006/table">
            <a:tbl>
              <a:tblPr firstRow="1" bandRow="1">
                <a:tableStyleId>{5940675A-B579-460E-94D1-54222C63F5DA}</a:tableStyleId>
              </a:tblPr>
              <a:tblGrid>
                <a:gridCol w="1214467"/>
                <a:gridCol w="1214467"/>
                <a:gridCol w="1214467"/>
                <a:gridCol w="1214467"/>
                <a:gridCol w="1214467"/>
              </a:tblGrid>
              <a:tr h="273493">
                <a:tc>
                  <a:txBody>
                    <a:bodyPr/>
                    <a:lstStyle/>
                    <a:p>
                      <a:endParaRPr lang="en-GB" dirty="0"/>
                    </a:p>
                  </a:txBody>
                  <a:tcPr/>
                </a:tc>
                <a:tc>
                  <a:txBody>
                    <a:bodyPr/>
                    <a:lstStyle/>
                    <a:p>
                      <a:r>
                        <a:rPr lang="en-GB" dirty="0" smtClean="0"/>
                        <a:t>CR</a:t>
                      </a:r>
                      <a:endParaRPr lang="en-GB" dirty="0"/>
                    </a:p>
                  </a:txBody>
                  <a:tcPr/>
                </a:tc>
                <a:tc>
                  <a:txBody>
                    <a:bodyPr/>
                    <a:lstStyle/>
                    <a:p>
                      <a:r>
                        <a:rPr lang="en-GB" dirty="0" smtClean="0"/>
                        <a:t>Cr</a:t>
                      </a:r>
                      <a:endParaRPr lang="en-GB" dirty="0"/>
                    </a:p>
                  </a:txBody>
                  <a:tcPr/>
                </a:tc>
                <a:tc>
                  <a:txBody>
                    <a:bodyPr/>
                    <a:lstStyle/>
                    <a:p>
                      <a:r>
                        <a:rPr lang="en-GB" dirty="0" err="1" smtClean="0"/>
                        <a:t>cR</a:t>
                      </a:r>
                      <a:endParaRPr lang="en-GB" dirty="0"/>
                    </a:p>
                  </a:txBody>
                  <a:tcPr/>
                </a:tc>
                <a:tc>
                  <a:txBody>
                    <a:bodyPr/>
                    <a:lstStyle/>
                    <a:p>
                      <a:r>
                        <a:rPr lang="en-GB" dirty="0" err="1" smtClean="0"/>
                        <a:t>cr</a:t>
                      </a:r>
                      <a:endParaRPr lang="en-GB" dirty="0"/>
                    </a:p>
                  </a:txBody>
                  <a:tcPr/>
                </a:tc>
              </a:tr>
              <a:tr h="273493">
                <a:tc>
                  <a:txBody>
                    <a:bodyPr/>
                    <a:lstStyle/>
                    <a:p>
                      <a:r>
                        <a:rPr lang="en-GB" dirty="0" smtClean="0"/>
                        <a:t>CR</a:t>
                      </a:r>
                      <a:endParaRPr lang="en-GB" dirty="0"/>
                    </a:p>
                  </a:txBody>
                  <a:tcPr/>
                </a:tc>
                <a:tc>
                  <a:txBody>
                    <a:bodyPr/>
                    <a:lstStyle/>
                    <a:p>
                      <a:pPr algn="ctr"/>
                      <a:r>
                        <a:rPr lang="en-GB" dirty="0" smtClean="0"/>
                        <a:t>CCRR</a:t>
                      </a:r>
                      <a:endParaRPr lang="en-GB" dirty="0"/>
                    </a:p>
                  </a:txBody>
                  <a:tcPr>
                    <a:solidFill>
                      <a:schemeClr val="accent4">
                        <a:lumMod val="60000"/>
                        <a:lumOff val="40000"/>
                      </a:schemeClr>
                    </a:solidFill>
                  </a:tcPr>
                </a:tc>
                <a:tc>
                  <a:txBody>
                    <a:bodyPr/>
                    <a:lstStyle/>
                    <a:p>
                      <a:pPr algn="ctr"/>
                      <a:r>
                        <a:rPr lang="en-GB" dirty="0" err="1" smtClean="0"/>
                        <a:t>CCRr</a:t>
                      </a:r>
                      <a:endParaRPr lang="en-GB" dirty="0"/>
                    </a:p>
                  </a:txBody>
                  <a:tcPr>
                    <a:solidFill>
                      <a:schemeClr val="accent4">
                        <a:lumMod val="60000"/>
                        <a:lumOff val="40000"/>
                      </a:schemeClr>
                    </a:solidFill>
                  </a:tcPr>
                </a:tc>
                <a:tc>
                  <a:txBody>
                    <a:bodyPr/>
                    <a:lstStyle/>
                    <a:p>
                      <a:pPr algn="ctr"/>
                      <a:r>
                        <a:rPr lang="en-GB" dirty="0" err="1" smtClean="0"/>
                        <a:t>CcRR</a:t>
                      </a:r>
                      <a:endParaRPr lang="en-GB" dirty="0"/>
                    </a:p>
                  </a:txBody>
                  <a:tcPr>
                    <a:solidFill>
                      <a:schemeClr val="accent4">
                        <a:lumMod val="60000"/>
                        <a:lumOff val="40000"/>
                      </a:schemeClr>
                    </a:solidFill>
                  </a:tcPr>
                </a:tc>
                <a:tc>
                  <a:txBody>
                    <a:bodyPr/>
                    <a:lstStyle/>
                    <a:p>
                      <a:pPr algn="ctr"/>
                      <a:r>
                        <a:rPr lang="en-GB" dirty="0" err="1" smtClean="0"/>
                        <a:t>CcRr</a:t>
                      </a:r>
                      <a:endParaRPr lang="en-GB" dirty="0"/>
                    </a:p>
                  </a:txBody>
                  <a:tcPr>
                    <a:solidFill>
                      <a:schemeClr val="accent4">
                        <a:lumMod val="60000"/>
                        <a:lumOff val="40000"/>
                      </a:schemeClr>
                    </a:solidFill>
                  </a:tcPr>
                </a:tc>
              </a:tr>
              <a:tr h="273493">
                <a:tc>
                  <a:txBody>
                    <a:bodyPr/>
                    <a:lstStyle/>
                    <a:p>
                      <a:r>
                        <a:rPr lang="en-GB" dirty="0" smtClean="0"/>
                        <a:t>Cr</a:t>
                      </a:r>
                      <a:endParaRPr lang="en-GB" dirty="0"/>
                    </a:p>
                  </a:txBody>
                  <a:tcPr/>
                </a:tc>
                <a:tc>
                  <a:txBody>
                    <a:bodyPr/>
                    <a:lstStyle/>
                    <a:p>
                      <a:pPr algn="ctr"/>
                      <a:r>
                        <a:rPr lang="en-GB" dirty="0" err="1" smtClean="0"/>
                        <a:t>CCRr</a:t>
                      </a:r>
                      <a:endParaRPr lang="en-GB" dirty="0"/>
                    </a:p>
                  </a:txBody>
                  <a:tcPr>
                    <a:solidFill>
                      <a:schemeClr val="accent4">
                        <a:lumMod val="60000"/>
                        <a:lumOff val="40000"/>
                      </a:schemeClr>
                    </a:solidFill>
                  </a:tcPr>
                </a:tc>
                <a:tc>
                  <a:txBody>
                    <a:bodyPr/>
                    <a:lstStyle/>
                    <a:p>
                      <a:pPr algn="ctr"/>
                      <a:r>
                        <a:rPr lang="en-GB" dirty="0" err="1" smtClean="0"/>
                        <a:t>CCrr</a:t>
                      </a:r>
                      <a:endParaRPr lang="en-GB" dirty="0"/>
                    </a:p>
                  </a:txBody>
                  <a:tcPr/>
                </a:tc>
                <a:tc>
                  <a:txBody>
                    <a:bodyPr/>
                    <a:lstStyle/>
                    <a:p>
                      <a:pPr algn="ctr"/>
                      <a:r>
                        <a:rPr lang="en-GB" dirty="0" err="1" smtClean="0"/>
                        <a:t>CcRr</a:t>
                      </a:r>
                      <a:endParaRPr lang="en-GB" dirty="0"/>
                    </a:p>
                  </a:txBody>
                  <a:tcPr>
                    <a:solidFill>
                      <a:schemeClr val="accent4">
                        <a:lumMod val="60000"/>
                        <a:lumOff val="40000"/>
                      </a:schemeClr>
                    </a:solidFill>
                  </a:tcPr>
                </a:tc>
                <a:tc>
                  <a:txBody>
                    <a:bodyPr/>
                    <a:lstStyle/>
                    <a:p>
                      <a:pPr algn="ctr"/>
                      <a:r>
                        <a:rPr lang="en-GB" dirty="0" err="1" smtClean="0"/>
                        <a:t>Ccrr</a:t>
                      </a:r>
                      <a:endParaRPr lang="en-GB" dirty="0"/>
                    </a:p>
                  </a:txBody>
                  <a:tcPr/>
                </a:tc>
              </a:tr>
              <a:tr h="273493">
                <a:tc>
                  <a:txBody>
                    <a:bodyPr/>
                    <a:lstStyle/>
                    <a:p>
                      <a:r>
                        <a:rPr lang="en-GB" dirty="0" err="1" smtClean="0"/>
                        <a:t>cR</a:t>
                      </a:r>
                      <a:endParaRPr lang="en-GB" dirty="0"/>
                    </a:p>
                  </a:txBody>
                  <a:tcPr/>
                </a:tc>
                <a:tc>
                  <a:txBody>
                    <a:bodyPr/>
                    <a:lstStyle/>
                    <a:p>
                      <a:pPr algn="ctr"/>
                      <a:r>
                        <a:rPr lang="en-GB" dirty="0" err="1" smtClean="0"/>
                        <a:t>CcRR</a:t>
                      </a:r>
                      <a:endParaRPr lang="en-GB" dirty="0"/>
                    </a:p>
                  </a:txBody>
                  <a:tcPr>
                    <a:solidFill>
                      <a:schemeClr val="accent4">
                        <a:lumMod val="60000"/>
                        <a:lumOff val="40000"/>
                      </a:schemeClr>
                    </a:solidFill>
                  </a:tcPr>
                </a:tc>
                <a:tc>
                  <a:txBody>
                    <a:bodyPr/>
                    <a:lstStyle/>
                    <a:p>
                      <a:pPr algn="ctr"/>
                      <a:r>
                        <a:rPr lang="en-GB" dirty="0" err="1" smtClean="0"/>
                        <a:t>CcRr</a:t>
                      </a:r>
                      <a:endParaRPr lang="en-GB" dirty="0"/>
                    </a:p>
                  </a:txBody>
                  <a:tcPr>
                    <a:solidFill>
                      <a:schemeClr val="accent4">
                        <a:lumMod val="60000"/>
                        <a:lumOff val="40000"/>
                      </a:schemeClr>
                    </a:solidFill>
                  </a:tcPr>
                </a:tc>
                <a:tc>
                  <a:txBody>
                    <a:bodyPr/>
                    <a:lstStyle/>
                    <a:p>
                      <a:pPr algn="ctr"/>
                      <a:r>
                        <a:rPr lang="en-GB" dirty="0" err="1" smtClean="0"/>
                        <a:t>ccRR</a:t>
                      </a:r>
                      <a:endParaRPr lang="en-GB" dirty="0"/>
                    </a:p>
                  </a:txBody>
                  <a:tcPr/>
                </a:tc>
                <a:tc>
                  <a:txBody>
                    <a:bodyPr/>
                    <a:lstStyle/>
                    <a:p>
                      <a:pPr algn="ctr"/>
                      <a:r>
                        <a:rPr lang="en-GB" dirty="0" err="1" smtClean="0"/>
                        <a:t>ccRr</a:t>
                      </a:r>
                      <a:endParaRPr lang="en-GB" dirty="0"/>
                    </a:p>
                  </a:txBody>
                  <a:tcPr/>
                </a:tc>
              </a:tr>
              <a:tr h="273493">
                <a:tc>
                  <a:txBody>
                    <a:bodyPr/>
                    <a:lstStyle/>
                    <a:p>
                      <a:r>
                        <a:rPr lang="en-GB" dirty="0" err="1" smtClean="0"/>
                        <a:t>cr</a:t>
                      </a:r>
                      <a:endParaRPr lang="en-GB" dirty="0"/>
                    </a:p>
                  </a:txBody>
                  <a:tcPr/>
                </a:tc>
                <a:tc>
                  <a:txBody>
                    <a:bodyPr/>
                    <a:lstStyle/>
                    <a:p>
                      <a:pPr algn="ctr"/>
                      <a:r>
                        <a:rPr lang="en-GB" dirty="0" err="1" smtClean="0"/>
                        <a:t>CcRr</a:t>
                      </a:r>
                      <a:endParaRPr lang="en-GB" dirty="0"/>
                    </a:p>
                  </a:txBody>
                  <a:tcPr>
                    <a:solidFill>
                      <a:schemeClr val="accent4">
                        <a:lumMod val="60000"/>
                        <a:lumOff val="40000"/>
                      </a:schemeClr>
                    </a:solidFill>
                  </a:tcPr>
                </a:tc>
                <a:tc>
                  <a:txBody>
                    <a:bodyPr/>
                    <a:lstStyle/>
                    <a:p>
                      <a:pPr algn="ctr"/>
                      <a:r>
                        <a:rPr lang="en-GB" dirty="0" err="1" smtClean="0"/>
                        <a:t>Ccrr</a:t>
                      </a:r>
                      <a:endParaRPr lang="en-GB" dirty="0"/>
                    </a:p>
                  </a:txBody>
                  <a:tcPr/>
                </a:tc>
                <a:tc>
                  <a:txBody>
                    <a:bodyPr/>
                    <a:lstStyle/>
                    <a:p>
                      <a:pPr algn="ctr"/>
                      <a:r>
                        <a:rPr lang="en-GB" dirty="0" err="1" smtClean="0"/>
                        <a:t>ccRr</a:t>
                      </a:r>
                      <a:endParaRPr lang="en-GB" dirty="0"/>
                    </a:p>
                  </a:txBody>
                  <a:tcPr/>
                </a:tc>
                <a:tc>
                  <a:txBody>
                    <a:bodyPr/>
                    <a:lstStyle/>
                    <a:p>
                      <a:pPr algn="ctr"/>
                      <a:r>
                        <a:rPr lang="en-GB" dirty="0" err="1" smtClean="0"/>
                        <a:t>ccrr</a:t>
                      </a:r>
                      <a:endParaRPr lang="en-GB" dirty="0"/>
                    </a:p>
                  </a:txBody>
                  <a:tcPr/>
                </a:tc>
              </a:tr>
            </a:tbl>
          </a:graphicData>
        </a:graphic>
      </p:graphicFrame>
      <p:sp>
        <p:nvSpPr>
          <p:cNvPr id="7" name="TextBox 6"/>
          <p:cNvSpPr txBox="1"/>
          <p:nvPr/>
        </p:nvSpPr>
        <p:spPr>
          <a:xfrm>
            <a:off x="323528" y="5301208"/>
            <a:ext cx="2664296" cy="954107"/>
          </a:xfrm>
          <a:prstGeom prst="rect">
            <a:avLst/>
          </a:prstGeom>
          <a:noFill/>
        </p:spPr>
        <p:txBody>
          <a:bodyPr wrap="square" rtlCol="0">
            <a:spAutoFit/>
          </a:bodyPr>
          <a:lstStyle/>
          <a:p>
            <a:pPr marL="285750" indent="-285750">
              <a:buFont typeface="Arial" pitchFamily="34" charset="0"/>
              <a:buChar char="•"/>
            </a:pPr>
            <a:r>
              <a:rPr lang="en-GB" sz="2800" dirty="0" smtClean="0">
                <a:solidFill>
                  <a:schemeClr val="accent4">
                    <a:lumMod val="75000"/>
                  </a:schemeClr>
                </a:solidFill>
              </a:rPr>
              <a:t>Purple: 9</a:t>
            </a:r>
          </a:p>
          <a:p>
            <a:pPr marL="285750" indent="-285750">
              <a:buFont typeface="Arial" pitchFamily="34" charset="0"/>
              <a:buChar char="•"/>
            </a:pPr>
            <a:r>
              <a:rPr lang="en-GB" sz="2800" dirty="0" smtClean="0"/>
              <a:t>White: 7</a:t>
            </a:r>
            <a:endParaRPr lang="en-GB" sz="2800" dirty="0"/>
          </a:p>
        </p:txBody>
      </p:sp>
      <p:sp>
        <p:nvSpPr>
          <p:cNvPr id="8" name="TextBox 7"/>
          <p:cNvSpPr txBox="1"/>
          <p:nvPr/>
        </p:nvSpPr>
        <p:spPr>
          <a:xfrm>
            <a:off x="2411760" y="5054986"/>
            <a:ext cx="3456384" cy="1446550"/>
          </a:xfrm>
          <a:prstGeom prst="rect">
            <a:avLst/>
          </a:prstGeom>
          <a:noFill/>
        </p:spPr>
        <p:txBody>
          <a:bodyPr wrap="square" rtlCol="0">
            <a:spAutoFit/>
          </a:bodyPr>
          <a:lstStyle/>
          <a:p>
            <a:r>
              <a:rPr lang="en-GB" sz="8800" dirty="0" smtClean="0"/>
              <a:t>9:7</a:t>
            </a:r>
            <a:endParaRPr lang="en-GB" sz="8800" dirty="0"/>
          </a:p>
        </p:txBody>
      </p:sp>
      <p:sp>
        <p:nvSpPr>
          <p:cNvPr id="9" name="TextBox 8"/>
          <p:cNvSpPr txBox="1"/>
          <p:nvPr/>
        </p:nvSpPr>
        <p:spPr>
          <a:xfrm>
            <a:off x="4355976" y="5157192"/>
            <a:ext cx="4320480" cy="1631216"/>
          </a:xfrm>
          <a:prstGeom prst="rect">
            <a:avLst/>
          </a:prstGeom>
          <a:noFill/>
        </p:spPr>
        <p:txBody>
          <a:bodyPr wrap="square" rtlCol="0">
            <a:spAutoFit/>
          </a:bodyPr>
          <a:lstStyle/>
          <a:p>
            <a:r>
              <a:rPr lang="en-GB" sz="2000" b="1" dirty="0" smtClean="0">
                <a:solidFill>
                  <a:srgbClr val="FF0000"/>
                </a:solidFill>
                <a:effectLst>
                  <a:outerShdw blurRad="38100" dist="38100" dir="2700000" algn="tl">
                    <a:srgbClr val="000000">
                      <a:alpha val="43137"/>
                    </a:srgbClr>
                  </a:outerShdw>
                </a:effectLst>
              </a:rPr>
              <a:t>EXPLANATION:</a:t>
            </a:r>
            <a:r>
              <a:rPr lang="en-GB" sz="2000" dirty="0" smtClean="0"/>
              <a:t> C- codes for a colourless precursor, R- codes for an enzyme that converts the precursor into purple pigment. If either are not present, the colour will remain white. </a:t>
            </a:r>
            <a:endParaRPr lang="en-GB" sz="2000" dirty="0"/>
          </a:p>
        </p:txBody>
      </p:sp>
      <p:sp>
        <p:nvSpPr>
          <p:cNvPr id="10" name="Rounded Rectangle 9"/>
          <p:cNvSpPr/>
          <p:nvPr/>
        </p:nvSpPr>
        <p:spPr>
          <a:xfrm>
            <a:off x="3131840" y="2276872"/>
            <a:ext cx="5760640" cy="792088"/>
          </a:xfrm>
          <a:prstGeom prst="roundRect">
            <a:avLst/>
          </a:prstGeom>
          <a:solidFill>
            <a:srgbClr val="C6D9F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3131840" y="2636912"/>
            <a:ext cx="5760640" cy="432048"/>
          </a:xfrm>
          <a:prstGeom prst="roundRect">
            <a:avLst/>
          </a:prstGeom>
          <a:solidFill>
            <a:srgbClr val="C6D9F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547664" y="3501008"/>
            <a:ext cx="4896544" cy="1512168"/>
          </a:xfrm>
          <a:prstGeom prst="rect">
            <a:avLst/>
          </a:prstGeom>
          <a:solidFill>
            <a:srgbClr val="C6D9F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22710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0" nodeType="clickEffect">
                                  <p:stCondLst>
                                    <p:cond delay="0"/>
                                  </p:stCondLst>
                                  <p:childTnLst>
                                    <p:anim calcmode="lin" valueType="num">
                                      <p:cBhvr additive="base">
                                        <p:cTn id="11" dur="500"/>
                                        <p:tgtEl>
                                          <p:spTgt spid="11"/>
                                        </p:tgtEl>
                                        <p:attrNameLst>
                                          <p:attrName>ppt_y</p:attrName>
                                        </p:attrNameLst>
                                      </p:cBhvr>
                                      <p:tavLst>
                                        <p:tav tm="0">
                                          <p:val>
                                            <p:strVal val="#ppt_y"/>
                                          </p:val>
                                        </p:tav>
                                        <p:tav tm="100000">
                                          <p:val>
                                            <p:strVal val="#ppt_y+#ppt_h*1.125000"/>
                                          </p:val>
                                        </p:tav>
                                      </p:tavLst>
                                    </p:anim>
                                    <p:animEffect transition="out" filter="wipe(down)">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grpId="2"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6" presetClass="exit" presetSubtype="32" fill="hold" grpId="1" nodeType="clickEffect">
                                  <p:stCondLst>
                                    <p:cond delay="0"/>
                                  </p:stCondLst>
                                  <p:childTnLst>
                                    <p:animEffect transition="out" filter="circle(out)">
                                      <p:cBhvr>
                                        <p:cTn id="27" dur="2000"/>
                                        <p:tgtEl>
                                          <p:spTgt spid="12"/>
                                        </p:tgtEl>
                                      </p:cBhvr>
                                    </p:animEffect>
                                    <p:set>
                                      <p:cBhvr>
                                        <p:cTn id="28" dur="1" fill="hold">
                                          <p:stCondLst>
                                            <p:cond delay="1999"/>
                                          </p:stCondLst>
                                        </p:cTn>
                                        <p:tgtEl>
                                          <p:spTgt spid="1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fltVal val="0"/>
                                          </p:val>
                                        </p:tav>
                                        <p:tav tm="100000">
                                          <p:val>
                                            <p:strVal val="#ppt_w"/>
                                          </p:val>
                                        </p:tav>
                                      </p:tavLst>
                                    </p:anim>
                                    <p:anim calcmode="lin" valueType="num">
                                      <p:cBhvr>
                                        <p:cTn id="34" dur="1000" fill="hold"/>
                                        <p:tgtEl>
                                          <p:spTgt spid="7"/>
                                        </p:tgtEl>
                                        <p:attrNameLst>
                                          <p:attrName>ppt_h</p:attrName>
                                        </p:attrNameLst>
                                      </p:cBhvr>
                                      <p:tavLst>
                                        <p:tav tm="0">
                                          <p:val>
                                            <p:fltVal val="0"/>
                                          </p:val>
                                        </p:tav>
                                        <p:tav tm="100000">
                                          <p:val>
                                            <p:strVal val="#ppt_h"/>
                                          </p:val>
                                        </p:tav>
                                      </p:tavLst>
                                    </p:anim>
                                    <p:anim calcmode="lin" valueType="num">
                                      <p:cBhvr>
                                        <p:cTn id="35" dur="1000" fill="hold"/>
                                        <p:tgtEl>
                                          <p:spTgt spid="7"/>
                                        </p:tgtEl>
                                        <p:attrNameLst>
                                          <p:attrName>style.rotation</p:attrName>
                                        </p:attrNameLst>
                                      </p:cBhvr>
                                      <p:tavLst>
                                        <p:tav tm="0">
                                          <p:val>
                                            <p:fltVal val="90"/>
                                          </p:val>
                                        </p:tav>
                                        <p:tav tm="100000">
                                          <p:val>
                                            <p:fltVal val="0"/>
                                          </p:val>
                                        </p:tav>
                                      </p:tavLst>
                                    </p:anim>
                                    <p:animEffect transition="in" filter="fade">
                                      <p:cBhvr>
                                        <p:cTn id="36" dur="1000"/>
                                        <p:tgtEl>
                                          <p:spTgt spid="7"/>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1000" fill="hold"/>
                                        <p:tgtEl>
                                          <p:spTgt spid="8"/>
                                        </p:tgtEl>
                                        <p:attrNameLst>
                                          <p:attrName>ppt_w</p:attrName>
                                        </p:attrNameLst>
                                      </p:cBhvr>
                                      <p:tavLst>
                                        <p:tav tm="0">
                                          <p:val>
                                            <p:fltVal val="0"/>
                                          </p:val>
                                        </p:tav>
                                        <p:tav tm="100000">
                                          <p:val>
                                            <p:strVal val="#ppt_w"/>
                                          </p:val>
                                        </p:tav>
                                      </p:tavLst>
                                    </p:anim>
                                    <p:anim calcmode="lin" valueType="num">
                                      <p:cBhvr>
                                        <p:cTn id="40" dur="1000" fill="hold"/>
                                        <p:tgtEl>
                                          <p:spTgt spid="8"/>
                                        </p:tgtEl>
                                        <p:attrNameLst>
                                          <p:attrName>ppt_h</p:attrName>
                                        </p:attrNameLst>
                                      </p:cBhvr>
                                      <p:tavLst>
                                        <p:tav tm="0">
                                          <p:val>
                                            <p:fltVal val="0"/>
                                          </p:val>
                                        </p:tav>
                                        <p:tav tm="100000">
                                          <p:val>
                                            <p:strVal val="#ppt_h"/>
                                          </p:val>
                                        </p:tav>
                                      </p:tavLst>
                                    </p:anim>
                                    <p:anim calcmode="lin" valueType="num">
                                      <p:cBhvr>
                                        <p:cTn id="41" dur="1000" fill="hold"/>
                                        <p:tgtEl>
                                          <p:spTgt spid="8"/>
                                        </p:tgtEl>
                                        <p:attrNameLst>
                                          <p:attrName>style.rotation</p:attrName>
                                        </p:attrNameLst>
                                      </p:cBhvr>
                                      <p:tavLst>
                                        <p:tav tm="0">
                                          <p:val>
                                            <p:fltVal val="90"/>
                                          </p:val>
                                        </p:tav>
                                        <p:tav tm="100000">
                                          <p:val>
                                            <p:fltVal val="0"/>
                                          </p:val>
                                        </p:tav>
                                      </p:tavLst>
                                    </p:anim>
                                    <p:animEffect transition="in" filter="fade">
                                      <p:cBhvr>
                                        <p:cTn id="42" dur="1000"/>
                                        <p:tgtEl>
                                          <p:spTgt spid="8"/>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1000" fill="hold"/>
                                        <p:tgtEl>
                                          <p:spTgt spid="9"/>
                                        </p:tgtEl>
                                        <p:attrNameLst>
                                          <p:attrName>ppt_w</p:attrName>
                                        </p:attrNameLst>
                                      </p:cBhvr>
                                      <p:tavLst>
                                        <p:tav tm="0">
                                          <p:val>
                                            <p:fltVal val="0"/>
                                          </p:val>
                                        </p:tav>
                                        <p:tav tm="100000">
                                          <p:val>
                                            <p:strVal val="#ppt_w"/>
                                          </p:val>
                                        </p:tav>
                                      </p:tavLst>
                                    </p:anim>
                                    <p:anim calcmode="lin" valueType="num">
                                      <p:cBhvr>
                                        <p:cTn id="46" dur="1000" fill="hold"/>
                                        <p:tgtEl>
                                          <p:spTgt spid="9"/>
                                        </p:tgtEl>
                                        <p:attrNameLst>
                                          <p:attrName>ppt_h</p:attrName>
                                        </p:attrNameLst>
                                      </p:cBhvr>
                                      <p:tavLst>
                                        <p:tav tm="0">
                                          <p:val>
                                            <p:fltVal val="0"/>
                                          </p:val>
                                        </p:tav>
                                        <p:tav tm="100000">
                                          <p:val>
                                            <p:strVal val="#ppt_h"/>
                                          </p:val>
                                        </p:tav>
                                      </p:tavLst>
                                    </p:anim>
                                    <p:anim calcmode="lin" valueType="num">
                                      <p:cBhvr>
                                        <p:cTn id="47" dur="1000" fill="hold"/>
                                        <p:tgtEl>
                                          <p:spTgt spid="9"/>
                                        </p:tgtEl>
                                        <p:attrNameLst>
                                          <p:attrName>style.rotation</p:attrName>
                                        </p:attrNameLst>
                                      </p:cBhvr>
                                      <p:tavLst>
                                        <p:tav tm="0">
                                          <p:val>
                                            <p:fltVal val="90"/>
                                          </p:val>
                                        </p:tav>
                                        <p:tav tm="100000">
                                          <p:val>
                                            <p:fltVal val="0"/>
                                          </p:val>
                                        </p:tav>
                                      </p:tavLst>
                                    </p:anim>
                                    <p:animEffect transition="in" filter="fade">
                                      <p:cBhvr>
                                        <p:cTn id="4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animBg="1"/>
      <p:bldP spid="12" grpId="0" animBg="1"/>
      <p:bldP spid="12" grpId="1" animBg="1"/>
      <p:bldP spid="12" grpId="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171400"/>
            <a:ext cx="8579296" cy="1143000"/>
          </a:xfrm>
        </p:spPr>
        <p:txBody>
          <a:bodyPr>
            <a:normAutofit fontScale="90000"/>
          </a:bodyPr>
          <a:lstStyle/>
          <a:p>
            <a:r>
              <a:rPr lang="en-GB" dirty="0" smtClean="0"/>
              <a:t>Example 5: Autosomal </a:t>
            </a:r>
            <a:r>
              <a:rPr lang="en-GB" dirty="0" smtClean="0"/>
              <a:t>Linkage – </a:t>
            </a:r>
            <a:r>
              <a:rPr lang="en-GB" dirty="0" err="1" smtClean="0"/>
              <a:t>pg</a:t>
            </a:r>
            <a:r>
              <a:rPr lang="en-GB" dirty="0" smtClean="0"/>
              <a:t> 123</a:t>
            </a:r>
            <a:endParaRPr lang="en-GB" dirty="0"/>
          </a:p>
        </p:txBody>
      </p:sp>
      <p:sp>
        <p:nvSpPr>
          <p:cNvPr id="4" name="TextBox 3"/>
          <p:cNvSpPr txBox="1"/>
          <p:nvPr/>
        </p:nvSpPr>
        <p:spPr>
          <a:xfrm>
            <a:off x="395536" y="764704"/>
            <a:ext cx="8496944" cy="830997"/>
          </a:xfrm>
          <a:prstGeom prst="rect">
            <a:avLst/>
          </a:prstGeom>
          <a:noFill/>
        </p:spPr>
        <p:txBody>
          <a:bodyPr wrap="square" rtlCol="0">
            <a:spAutoFit/>
          </a:bodyPr>
          <a:lstStyle/>
          <a:p>
            <a:pPr algn="ctr"/>
            <a:r>
              <a:rPr lang="en-GB" sz="2400" dirty="0" smtClean="0">
                <a:solidFill>
                  <a:srgbClr val="FF0000"/>
                </a:solidFill>
              </a:rPr>
              <a:t>When two genes are found on the same </a:t>
            </a:r>
            <a:r>
              <a:rPr lang="en-GB" sz="2400" dirty="0" smtClean="0">
                <a:solidFill>
                  <a:srgbClr val="FF0000"/>
                </a:solidFill>
              </a:rPr>
              <a:t>chromosome and therefore inherited together (unless </a:t>
            </a:r>
            <a:r>
              <a:rPr lang="en-GB" sz="2400" dirty="0" err="1" smtClean="0">
                <a:solidFill>
                  <a:srgbClr val="FF0000"/>
                </a:solidFill>
              </a:rPr>
              <a:t>chiasmata</a:t>
            </a:r>
            <a:r>
              <a:rPr lang="en-GB" sz="2400" dirty="0" smtClean="0">
                <a:solidFill>
                  <a:srgbClr val="FF0000"/>
                </a:solidFill>
              </a:rPr>
              <a:t> form between)</a:t>
            </a:r>
            <a:endParaRPr lang="en-GB" sz="2400"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959808963"/>
              </p:ext>
            </p:extLst>
          </p:nvPr>
        </p:nvGraphicFramePr>
        <p:xfrm>
          <a:off x="899592" y="1772816"/>
          <a:ext cx="7080447" cy="1112520"/>
        </p:xfrm>
        <a:graphic>
          <a:graphicData uri="http://schemas.openxmlformats.org/drawingml/2006/table">
            <a:tbl>
              <a:tblPr firstRow="1" bandRow="1">
                <a:tableStyleId>{5940675A-B579-460E-94D1-54222C63F5DA}</a:tableStyleId>
              </a:tblPr>
              <a:tblGrid>
                <a:gridCol w="2360149"/>
                <a:gridCol w="2360149"/>
                <a:gridCol w="2360149"/>
              </a:tblGrid>
              <a:tr h="370840">
                <a:tc>
                  <a:txBody>
                    <a:bodyPr/>
                    <a:lstStyle/>
                    <a:p>
                      <a:r>
                        <a:rPr lang="en-GB" dirty="0" smtClean="0"/>
                        <a:t>Phenotypes of parents</a:t>
                      </a:r>
                      <a:endParaRPr lang="en-GB" dirty="0"/>
                    </a:p>
                  </a:txBody>
                  <a:tcPr/>
                </a:tc>
                <a:tc>
                  <a:txBody>
                    <a:bodyPr/>
                    <a:lstStyle/>
                    <a:p>
                      <a:pPr algn="ctr"/>
                      <a:r>
                        <a:rPr lang="en-GB" dirty="0" smtClean="0"/>
                        <a:t>Purple</a:t>
                      </a:r>
                      <a:r>
                        <a:rPr lang="en-GB" baseline="0" dirty="0" smtClean="0"/>
                        <a:t>, long</a:t>
                      </a:r>
                      <a:endParaRPr lang="en-GB" dirty="0"/>
                    </a:p>
                  </a:txBody>
                  <a:tcPr/>
                </a:tc>
                <a:tc>
                  <a:txBody>
                    <a:bodyPr/>
                    <a:lstStyle/>
                    <a:p>
                      <a:pPr algn="ctr"/>
                      <a:r>
                        <a:rPr lang="en-GB" dirty="0" smtClean="0"/>
                        <a:t>Purple, long</a:t>
                      </a:r>
                      <a:endParaRPr lang="en-GB" dirty="0"/>
                    </a:p>
                  </a:txBody>
                  <a:tcPr/>
                </a:tc>
              </a:tr>
              <a:tr h="370840">
                <a:tc>
                  <a:txBody>
                    <a:bodyPr/>
                    <a:lstStyle/>
                    <a:p>
                      <a:r>
                        <a:rPr lang="en-GB" dirty="0" smtClean="0"/>
                        <a:t>Genotypes of parents</a:t>
                      </a:r>
                      <a:endParaRPr lang="en-GB" dirty="0"/>
                    </a:p>
                  </a:txBody>
                  <a:tcPr/>
                </a:tc>
                <a:tc>
                  <a:txBody>
                    <a:bodyPr/>
                    <a:lstStyle/>
                    <a:p>
                      <a:pPr algn="ctr"/>
                      <a:r>
                        <a:rPr lang="en-GB" dirty="0" err="1" smtClean="0"/>
                        <a:t>PpLl</a:t>
                      </a:r>
                      <a:endParaRPr lang="en-GB" dirty="0"/>
                    </a:p>
                  </a:txBody>
                  <a:tcPr/>
                </a:tc>
                <a:tc>
                  <a:txBody>
                    <a:bodyPr/>
                    <a:lstStyle/>
                    <a:p>
                      <a:pPr algn="ctr"/>
                      <a:r>
                        <a:rPr lang="en-GB" dirty="0" err="1" smtClean="0"/>
                        <a:t>PpLl</a:t>
                      </a:r>
                      <a:endParaRPr lang="en-GB" dirty="0"/>
                    </a:p>
                  </a:txBody>
                  <a:tcPr/>
                </a:tc>
              </a:tr>
              <a:tr h="370840">
                <a:tc>
                  <a:txBody>
                    <a:bodyPr/>
                    <a:lstStyle/>
                    <a:p>
                      <a:r>
                        <a:rPr lang="en-GB" dirty="0" smtClean="0"/>
                        <a:t>Gametes</a:t>
                      </a:r>
                      <a:endParaRPr lang="en-GB" dirty="0"/>
                    </a:p>
                  </a:txBody>
                  <a:tcPr/>
                </a:tc>
                <a:tc>
                  <a:txBody>
                    <a:bodyPr/>
                    <a:lstStyle/>
                    <a:p>
                      <a:pPr algn="ctr"/>
                      <a:r>
                        <a:rPr lang="en-GB" dirty="0" smtClean="0"/>
                        <a:t>PL </a:t>
                      </a:r>
                      <a:r>
                        <a:rPr lang="en-GB" dirty="0" err="1" smtClean="0"/>
                        <a:t>pl</a:t>
                      </a:r>
                      <a:endParaRPr lang="en-GB" dirty="0"/>
                    </a:p>
                  </a:txBody>
                  <a:tcPr/>
                </a:tc>
                <a:tc>
                  <a:txBody>
                    <a:bodyPr/>
                    <a:lstStyle/>
                    <a:p>
                      <a:pPr algn="ctr"/>
                      <a:r>
                        <a:rPr lang="en-GB" dirty="0" smtClean="0"/>
                        <a:t>PL </a:t>
                      </a:r>
                      <a:r>
                        <a:rPr lang="en-GB" dirty="0" err="1" smtClean="0"/>
                        <a:t>pl</a:t>
                      </a:r>
                      <a:endParaRPr lang="en-GB"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4465286"/>
              </p:ext>
            </p:extLst>
          </p:nvPr>
        </p:nvGraphicFramePr>
        <p:xfrm>
          <a:off x="539552" y="3140968"/>
          <a:ext cx="5015880" cy="1112520"/>
        </p:xfrm>
        <a:graphic>
          <a:graphicData uri="http://schemas.openxmlformats.org/drawingml/2006/table">
            <a:tbl>
              <a:tblPr firstRow="1" bandRow="1">
                <a:tableStyleId>{5940675A-B579-460E-94D1-54222C63F5DA}</a:tableStyleId>
              </a:tblPr>
              <a:tblGrid>
                <a:gridCol w="1671960"/>
                <a:gridCol w="1671960"/>
                <a:gridCol w="1671960"/>
              </a:tblGrid>
              <a:tr h="370840">
                <a:tc>
                  <a:txBody>
                    <a:bodyPr/>
                    <a:lstStyle/>
                    <a:p>
                      <a:endParaRPr lang="en-GB" dirty="0"/>
                    </a:p>
                  </a:txBody>
                  <a:tcPr/>
                </a:tc>
                <a:tc>
                  <a:txBody>
                    <a:bodyPr/>
                    <a:lstStyle/>
                    <a:p>
                      <a:pPr algn="ctr"/>
                      <a:r>
                        <a:rPr lang="en-GB" dirty="0" smtClean="0"/>
                        <a:t>PL</a:t>
                      </a:r>
                      <a:endParaRPr lang="en-GB" dirty="0"/>
                    </a:p>
                  </a:txBody>
                  <a:tcPr/>
                </a:tc>
                <a:tc>
                  <a:txBody>
                    <a:bodyPr/>
                    <a:lstStyle/>
                    <a:p>
                      <a:pPr algn="ctr"/>
                      <a:r>
                        <a:rPr lang="en-GB" dirty="0" err="1" smtClean="0"/>
                        <a:t>pl</a:t>
                      </a:r>
                      <a:endParaRPr lang="en-GB" dirty="0"/>
                    </a:p>
                  </a:txBody>
                  <a:tcPr/>
                </a:tc>
              </a:tr>
              <a:tr h="370840">
                <a:tc>
                  <a:txBody>
                    <a:bodyPr/>
                    <a:lstStyle/>
                    <a:p>
                      <a:r>
                        <a:rPr lang="en-GB" dirty="0" smtClean="0"/>
                        <a:t>PL</a:t>
                      </a:r>
                      <a:endParaRPr lang="en-GB" dirty="0"/>
                    </a:p>
                  </a:txBody>
                  <a:tcPr/>
                </a:tc>
                <a:tc>
                  <a:txBody>
                    <a:bodyPr/>
                    <a:lstStyle/>
                    <a:p>
                      <a:pPr algn="ctr"/>
                      <a:r>
                        <a:rPr lang="en-GB" dirty="0" smtClean="0"/>
                        <a:t>PPLL</a:t>
                      </a:r>
                      <a:endParaRPr lang="en-GB" dirty="0"/>
                    </a:p>
                  </a:txBody>
                  <a:tcPr>
                    <a:solidFill>
                      <a:schemeClr val="accent4">
                        <a:lumMod val="60000"/>
                        <a:lumOff val="40000"/>
                      </a:schemeClr>
                    </a:solidFill>
                  </a:tcPr>
                </a:tc>
                <a:tc>
                  <a:txBody>
                    <a:bodyPr/>
                    <a:lstStyle/>
                    <a:p>
                      <a:pPr algn="ctr"/>
                      <a:r>
                        <a:rPr lang="en-GB" dirty="0" err="1" smtClean="0"/>
                        <a:t>PpLl</a:t>
                      </a:r>
                      <a:endParaRPr lang="en-GB" dirty="0"/>
                    </a:p>
                  </a:txBody>
                  <a:tcPr>
                    <a:solidFill>
                      <a:schemeClr val="accent4">
                        <a:lumMod val="60000"/>
                        <a:lumOff val="40000"/>
                      </a:schemeClr>
                    </a:solidFill>
                  </a:tcPr>
                </a:tc>
              </a:tr>
              <a:tr h="370840">
                <a:tc>
                  <a:txBody>
                    <a:bodyPr/>
                    <a:lstStyle/>
                    <a:p>
                      <a:r>
                        <a:rPr lang="en-GB" dirty="0" err="1" smtClean="0"/>
                        <a:t>pl</a:t>
                      </a:r>
                      <a:r>
                        <a:rPr lang="en-GB" dirty="0" smtClean="0"/>
                        <a:t> </a:t>
                      </a:r>
                      <a:endParaRPr lang="en-GB" dirty="0"/>
                    </a:p>
                  </a:txBody>
                  <a:tcPr/>
                </a:tc>
                <a:tc>
                  <a:txBody>
                    <a:bodyPr/>
                    <a:lstStyle/>
                    <a:p>
                      <a:pPr algn="ctr"/>
                      <a:r>
                        <a:rPr lang="en-GB" dirty="0" err="1" smtClean="0"/>
                        <a:t>PpLl</a:t>
                      </a:r>
                      <a:endParaRPr lang="en-GB" dirty="0"/>
                    </a:p>
                  </a:txBody>
                  <a:tcPr>
                    <a:solidFill>
                      <a:schemeClr val="accent4">
                        <a:lumMod val="60000"/>
                        <a:lumOff val="40000"/>
                      </a:schemeClr>
                    </a:solidFill>
                  </a:tcPr>
                </a:tc>
                <a:tc>
                  <a:txBody>
                    <a:bodyPr/>
                    <a:lstStyle/>
                    <a:p>
                      <a:pPr algn="ctr"/>
                      <a:r>
                        <a:rPr lang="en-GB" dirty="0" err="1" smtClean="0"/>
                        <a:t>ppll</a:t>
                      </a:r>
                      <a:endParaRPr lang="en-GB" dirty="0"/>
                    </a:p>
                  </a:txBody>
                  <a:tcPr>
                    <a:solidFill>
                      <a:schemeClr val="accent2">
                        <a:lumMod val="60000"/>
                        <a:lumOff val="40000"/>
                      </a:schemeClr>
                    </a:solidFill>
                  </a:tcPr>
                </a:tc>
              </a:tr>
            </a:tbl>
          </a:graphicData>
        </a:graphic>
      </p:graphicFrame>
      <p:sp>
        <p:nvSpPr>
          <p:cNvPr id="7" name="TextBox 6"/>
          <p:cNvSpPr txBox="1"/>
          <p:nvPr/>
        </p:nvSpPr>
        <p:spPr>
          <a:xfrm>
            <a:off x="251520" y="4653135"/>
            <a:ext cx="4104456" cy="1354217"/>
          </a:xfrm>
          <a:prstGeom prst="rect">
            <a:avLst/>
          </a:prstGeom>
          <a:noFill/>
        </p:spPr>
        <p:txBody>
          <a:bodyPr wrap="square" rtlCol="0">
            <a:spAutoFit/>
          </a:bodyPr>
          <a:lstStyle/>
          <a:p>
            <a:pPr marL="285750" indent="-285750">
              <a:buFont typeface="Arial" pitchFamily="34" charset="0"/>
              <a:buChar char="•"/>
            </a:pPr>
            <a:r>
              <a:rPr lang="en-GB" sz="3200" dirty="0" smtClean="0">
                <a:solidFill>
                  <a:schemeClr val="accent4">
                    <a:lumMod val="75000"/>
                  </a:schemeClr>
                </a:solidFill>
              </a:rPr>
              <a:t>Purple, long: 3</a:t>
            </a:r>
          </a:p>
          <a:p>
            <a:pPr marL="285750" indent="-285750">
              <a:buFont typeface="Arial" pitchFamily="34" charset="0"/>
              <a:buChar char="•"/>
            </a:pPr>
            <a:r>
              <a:rPr lang="en-GB" sz="3200" dirty="0" smtClean="0">
                <a:solidFill>
                  <a:srgbClr val="FF0000"/>
                </a:solidFill>
              </a:rPr>
              <a:t>Red, short: 1</a:t>
            </a:r>
          </a:p>
          <a:p>
            <a:pPr marL="285750" indent="-285750">
              <a:buFont typeface="Arial" pitchFamily="34" charset="0"/>
              <a:buChar char="•"/>
            </a:pPr>
            <a:endParaRPr lang="en-GB" dirty="0"/>
          </a:p>
        </p:txBody>
      </p:sp>
      <p:sp>
        <p:nvSpPr>
          <p:cNvPr id="8" name="TextBox 7"/>
          <p:cNvSpPr txBox="1"/>
          <p:nvPr/>
        </p:nvSpPr>
        <p:spPr>
          <a:xfrm>
            <a:off x="3347864" y="4653135"/>
            <a:ext cx="3528392" cy="1200329"/>
          </a:xfrm>
          <a:prstGeom prst="rect">
            <a:avLst/>
          </a:prstGeom>
          <a:noFill/>
        </p:spPr>
        <p:txBody>
          <a:bodyPr wrap="square" rtlCol="0">
            <a:spAutoFit/>
          </a:bodyPr>
          <a:lstStyle/>
          <a:p>
            <a:r>
              <a:rPr lang="en-GB" sz="7200" dirty="0" smtClean="0">
                <a:effectLst>
                  <a:outerShdw blurRad="38100" dist="38100" dir="2700000" algn="tl">
                    <a:srgbClr val="000000">
                      <a:alpha val="43137"/>
                    </a:srgbClr>
                  </a:outerShdw>
                </a:effectLst>
              </a:rPr>
              <a:t>3:1</a:t>
            </a:r>
            <a:endParaRPr lang="en-GB" sz="7200" dirty="0">
              <a:effectLst>
                <a:outerShdw blurRad="38100" dist="38100" dir="2700000" algn="tl">
                  <a:srgbClr val="000000">
                    <a:alpha val="43137"/>
                  </a:srgbClr>
                </a:outerShdw>
              </a:effectLst>
            </a:endParaRPr>
          </a:p>
        </p:txBody>
      </p:sp>
      <p:sp>
        <p:nvSpPr>
          <p:cNvPr id="9" name="TextBox 8"/>
          <p:cNvSpPr txBox="1"/>
          <p:nvPr/>
        </p:nvSpPr>
        <p:spPr>
          <a:xfrm>
            <a:off x="4997177" y="4509120"/>
            <a:ext cx="3888432" cy="1938992"/>
          </a:xfrm>
          <a:prstGeom prst="rect">
            <a:avLst/>
          </a:prstGeom>
          <a:noFill/>
        </p:spPr>
        <p:txBody>
          <a:bodyPr wrap="square" rtlCol="0">
            <a:spAutoFit/>
          </a:bodyPr>
          <a:lstStyle/>
          <a:p>
            <a:r>
              <a:rPr lang="en-GB" sz="2000" b="1" dirty="0" smtClean="0">
                <a:solidFill>
                  <a:srgbClr val="FF0000"/>
                </a:solidFill>
                <a:effectLst>
                  <a:outerShdw blurRad="38100" dist="38100" dir="2700000" algn="tl">
                    <a:srgbClr val="000000">
                      <a:alpha val="43137"/>
                    </a:srgbClr>
                  </a:outerShdw>
                </a:effectLst>
              </a:rPr>
              <a:t>EXPLANATION:</a:t>
            </a:r>
            <a:r>
              <a:rPr lang="en-GB" sz="2000" dirty="0" smtClean="0"/>
              <a:t> The genes for colour and length are on the same chromosome, so they will always be inherited together (unless crossing over occurs) in the same combination as in the parent cell. </a:t>
            </a:r>
            <a:endParaRPr lang="en-GB" sz="2000" dirty="0"/>
          </a:p>
        </p:txBody>
      </p:sp>
    </p:spTree>
    <p:extLst>
      <p:ext uri="{BB962C8B-B14F-4D97-AF65-F5344CB8AC3E}">
        <p14:creationId xmlns:p14="http://schemas.microsoft.com/office/powerpoint/2010/main" val="37896586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normAutofit fontScale="90000"/>
          </a:bodyPr>
          <a:lstStyle/>
          <a:p>
            <a:r>
              <a:rPr lang="en-GB" dirty="0" smtClean="0"/>
              <a:t>Example 6: Sex </a:t>
            </a:r>
            <a:r>
              <a:rPr lang="en-GB" dirty="0" smtClean="0"/>
              <a:t>Linkage – </a:t>
            </a:r>
            <a:r>
              <a:rPr lang="en-GB" dirty="0" err="1" smtClean="0"/>
              <a:t>pg</a:t>
            </a:r>
            <a:r>
              <a:rPr lang="en-GB" dirty="0" smtClean="0"/>
              <a:t> 123/124</a:t>
            </a:r>
            <a:endParaRPr lang="en-GB" dirty="0"/>
          </a:p>
        </p:txBody>
      </p:sp>
      <p:sp>
        <p:nvSpPr>
          <p:cNvPr id="4" name="TextBox 3"/>
          <p:cNvSpPr txBox="1"/>
          <p:nvPr/>
        </p:nvSpPr>
        <p:spPr>
          <a:xfrm>
            <a:off x="323528" y="807095"/>
            <a:ext cx="8352928" cy="461665"/>
          </a:xfrm>
          <a:prstGeom prst="rect">
            <a:avLst/>
          </a:prstGeom>
          <a:noFill/>
        </p:spPr>
        <p:txBody>
          <a:bodyPr wrap="square" rtlCol="0">
            <a:spAutoFit/>
          </a:bodyPr>
          <a:lstStyle/>
          <a:p>
            <a:pPr algn="ctr"/>
            <a:r>
              <a:rPr lang="en-GB" sz="2400" dirty="0" smtClean="0">
                <a:solidFill>
                  <a:srgbClr val="FF0000"/>
                </a:solidFill>
              </a:rPr>
              <a:t>Where a gene is located </a:t>
            </a:r>
            <a:r>
              <a:rPr lang="en-GB" sz="2400" dirty="0" smtClean="0">
                <a:solidFill>
                  <a:srgbClr val="FF0000"/>
                </a:solidFill>
              </a:rPr>
              <a:t>on only one sex chromosome (usually X)</a:t>
            </a:r>
            <a:endParaRPr lang="en-GB" sz="2400"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116543584"/>
              </p:ext>
            </p:extLst>
          </p:nvPr>
        </p:nvGraphicFramePr>
        <p:xfrm>
          <a:off x="755578" y="1412776"/>
          <a:ext cx="6888087" cy="1381760"/>
        </p:xfrm>
        <a:graphic>
          <a:graphicData uri="http://schemas.openxmlformats.org/drawingml/2006/table">
            <a:tbl>
              <a:tblPr firstRow="1" bandRow="1">
                <a:tableStyleId>{5940675A-B579-460E-94D1-54222C63F5DA}</a:tableStyleId>
              </a:tblPr>
              <a:tblGrid>
                <a:gridCol w="2296029"/>
                <a:gridCol w="2296029"/>
                <a:gridCol w="2296029"/>
              </a:tblGrid>
              <a:tr h="370840">
                <a:tc>
                  <a:txBody>
                    <a:bodyPr/>
                    <a:lstStyle/>
                    <a:p>
                      <a:r>
                        <a:rPr lang="en-GB" dirty="0" smtClean="0"/>
                        <a:t>Phenotypes of parents</a:t>
                      </a:r>
                      <a:endParaRPr lang="en-GB" dirty="0"/>
                    </a:p>
                  </a:txBody>
                  <a:tcPr/>
                </a:tc>
                <a:tc>
                  <a:txBody>
                    <a:bodyPr/>
                    <a:lstStyle/>
                    <a:p>
                      <a:pPr algn="ctr"/>
                      <a:r>
                        <a:rPr lang="en-GB" dirty="0" smtClean="0"/>
                        <a:t>Normal Male</a:t>
                      </a:r>
                      <a:endParaRPr lang="en-GB" dirty="0"/>
                    </a:p>
                  </a:txBody>
                  <a:tcPr/>
                </a:tc>
                <a:tc>
                  <a:txBody>
                    <a:bodyPr/>
                    <a:lstStyle/>
                    <a:p>
                      <a:pPr algn="ctr"/>
                      <a:r>
                        <a:rPr lang="en-GB" dirty="0" smtClean="0"/>
                        <a:t>Carrier </a:t>
                      </a:r>
                      <a:r>
                        <a:rPr lang="en-GB" dirty="0" smtClean="0"/>
                        <a:t>Female</a:t>
                      </a:r>
                    </a:p>
                    <a:p>
                      <a:pPr algn="ctr"/>
                      <a:r>
                        <a:rPr lang="en-GB" dirty="0" smtClean="0"/>
                        <a:t>(haemophilia</a:t>
                      </a:r>
                      <a:r>
                        <a:rPr lang="en-GB" baseline="0" dirty="0" smtClean="0"/>
                        <a:t> A)</a:t>
                      </a:r>
                      <a:endParaRPr lang="en-GB" dirty="0"/>
                    </a:p>
                  </a:txBody>
                  <a:tcPr/>
                </a:tc>
              </a:tr>
              <a:tr h="370840">
                <a:tc>
                  <a:txBody>
                    <a:bodyPr/>
                    <a:lstStyle/>
                    <a:p>
                      <a:r>
                        <a:rPr lang="en-GB" dirty="0" smtClean="0"/>
                        <a:t>Genotypes of parents</a:t>
                      </a:r>
                      <a:endParaRPr lang="en-GB" dirty="0"/>
                    </a:p>
                  </a:txBody>
                  <a:tcPr/>
                </a:tc>
                <a:tc>
                  <a:txBody>
                    <a:bodyPr/>
                    <a:lstStyle/>
                    <a:p>
                      <a:pPr algn="ctr"/>
                      <a:r>
                        <a:rPr lang="en-GB" dirty="0" smtClean="0"/>
                        <a:t>X</a:t>
                      </a:r>
                      <a:r>
                        <a:rPr lang="en-GB" baseline="30000" dirty="0" smtClean="0"/>
                        <a:t>H</a:t>
                      </a:r>
                      <a:r>
                        <a:rPr lang="en-GB" baseline="0" dirty="0" smtClean="0"/>
                        <a:t>Y</a:t>
                      </a:r>
                      <a:endParaRPr lang="en-GB" dirty="0"/>
                    </a:p>
                  </a:txBody>
                  <a:tcPr/>
                </a:tc>
                <a:tc>
                  <a:txBody>
                    <a:bodyPr/>
                    <a:lstStyle/>
                    <a:p>
                      <a:pPr algn="ctr"/>
                      <a:r>
                        <a:rPr lang="en-GB" dirty="0" err="1" smtClean="0"/>
                        <a:t>X</a:t>
                      </a:r>
                      <a:r>
                        <a:rPr lang="en-GB" baseline="30000" dirty="0" err="1" smtClean="0"/>
                        <a:t>H</a:t>
                      </a:r>
                      <a:r>
                        <a:rPr lang="en-GB" baseline="0" dirty="0" err="1" smtClean="0"/>
                        <a:t>X</a:t>
                      </a:r>
                      <a:r>
                        <a:rPr lang="en-GB" baseline="30000" dirty="0" err="1" smtClean="0"/>
                        <a:t>h</a:t>
                      </a:r>
                      <a:endParaRPr lang="en-GB" dirty="0"/>
                    </a:p>
                  </a:txBody>
                  <a:tcPr/>
                </a:tc>
              </a:tr>
              <a:tr h="370840">
                <a:tc>
                  <a:txBody>
                    <a:bodyPr/>
                    <a:lstStyle/>
                    <a:p>
                      <a:r>
                        <a:rPr lang="en-GB" dirty="0" smtClean="0"/>
                        <a:t>Gametes</a:t>
                      </a:r>
                      <a:endParaRPr lang="en-GB" dirty="0"/>
                    </a:p>
                  </a:txBody>
                  <a:tcPr/>
                </a:tc>
                <a:tc>
                  <a:txBody>
                    <a:bodyPr/>
                    <a:lstStyle/>
                    <a:p>
                      <a:pPr algn="ctr"/>
                      <a:r>
                        <a:rPr lang="en-GB" dirty="0" smtClean="0"/>
                        <a:t>X</a:t>
                      </a:r>
                      <a:r>
                        <a:rPr lang="en-GB" baseline="30000" dirty="0" smtClean="0"/>
                        <a:t>H </a:t>
                      </a:r>
                      <a:r>
                        <a:rPr lang="en-GB" baseline="0" dirty="0" smtClean="0"/>
                        <a:t> Y</a:t>
                      </a:r>
                      <a:endParaRPr lang="en-GB" dirty="0"/>
                    </a:p>
                  </a:txBody>
                  <a:tcPr/>
                </a:tc>
                <a:tc>
                  <a:txBody>
                    <a:bodyPr/>
                    <a:lstStyle/>
                    <a:p>
                      <a:pPr algn="ctr"/>
                      <a:r>
                        <a:rPr lang="en-GB" dirty="0" smtClean="0"/>
                        <a:t>X</a:t>
                      </a:r>
                      <a:r>
                        <a:rPr lang="en-GB" baseline="30000" dirty="0" smtClean="0"/>
                        <a:t>H </a:t>
                      </a:r>
                      <a:r>
                        <a:rPr lang="en-GB" baseline="0" dirty="0" smtClean="0"/>
                        <a:t> </a:t>
                      </a:r>
                      <a:r>
                        <a:rPr lang="en-GB" baseline="0" dirty="0" err="1" smtClean="0"/>
                        <a:t>X</a:t>
                      </a:r>
                      <a:r>
                        <a:rPr lang="en-GB" baseline="30000" dirty="0" err="1" smtClean="0"/>
                        <a:t>h</a:t>
                      </a:r>
                      <a:endParaRPr lang="en-GB"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06988345"/>
              </p:ext>
            </p:extLst>
          </p:nvPr>
        </p:nvGraphicFramePr>
        <p:xfrm>
          <a:off x="1187624" y="2924944"/>
          <a:ext cx="6096000" cy="1112520"/>
        </p:xfrm>
        <a:graphic>
          <a:graphicData uri="http://schemas.openxmlformats.org/drawingml/2006/table">
            <a:tbl>
              <a:tblPr firstRow="1" bandRow="1">
                <a:tableStyleId>{5940675A-B579-460E-94D1-54222C63F5DA}</a:tableStyleId>
              </a:tblPr>
              <a:tblGrid>
                <a:gridCol w="2032000"/>
                <a:gridCol w="2032000"/>
                <a:gridCol w="2032000"/>
              </a:tblGrid>
              <a:tr h="370840">
                <a:tc>
                  <a:txBody>
                    <a:bodyPr/>
                    <a:lstStyle/>
                    <a:p>
                      <a:endParaRPr lang="en-GB" dirty="0"/>
                    </a:p>
                  </a:txBody>
                  <a:tcPr/>
                </a:tc>
                <a:tc>
                  <a:txBody>
                    <a:bodyPr/>
                    <a:lstStyle/>
                    <a:p>
                      <a:r>
                        <a:rPr lang="en-GB" dirty="0" smtClean="0"/>
                        <a:t>X</a:t>
                      </a:r>
                      <a:r>
                        <a:rPr lang="en-GB" baseline="30000" dirty="0" smtClean="0"/>
                        <a:t>H</a:t>
                      </a:r>
                      <a:endParaRPr lang="en-GB" dirty="0"/>
                    </a:p>
                  </a:txBody>
                  <a:tcPr/>
                </a:tc>
                <a:tc>
                  <a:txBody>
                    <a:bodyPr/>
                    <a:lstStyle/>
                    <a:p>
                      <a:r>
                        <a:rPr lang="en-GB" dirty="0" smtClean="0"/>
                        <a:t>Y</a:t>
                      </a:r>
                      <a:endParaRPr lang="en-GB" dirty="0"/>
                    </a:p>
                  </a:txBody>
                  <a:tcPr/>
                </a:tc>
              </a:tr>
              <a:tr h="370840">
                <a:tc>
                  <a:txBody>
                    <a:bodyPr/>
                    <a:lstStyle/>
                    <a:p>
                      <a:r>
                        <a:rPr lang="en-GB" dirty="0" smtClean="0"/>
                        <a:t>X</a:t>
                      </a:r>
                      <a:r>
                        <a:rPr lang="en-GB" baseline="30000" dirty="0" smtClean="0"/>
                        <a:t>H</a:t>
                      </a:r>
                      <a:endParaRPr lang="en-GB" dirty="0"/>
                    </a:p>
                  </a:txBody>
                  <a:tcPr/>
                </a:tc>
                <a:tc>
                  <a:txBody>
                    <a:bodyPr/>
                    <a:lstStyle/>
                    <a:p>
                      <a:r>
                        <a:rPr lang="en-GB" dirty="0" smtClean="0"/>
                        <a:t>X</a:t>
                      </a:r>
                      <a:r>
                        <a:rPr lang="en-GB" baseline="30000" dirty="0" smtClean="0"/>
                        <a:t>H</a:t>
                      </a:r>
                      <a:r>
                        <a:rPr lang="en-GB" dirty="0" smtClean="0"/>
                        <a:t>X</a:t>
                      </a:r>
                      <a:r>
                        <a:rPr lang="en-GB" baseline="30000" dirty="0" smtClean="0"/>
                        <a:t>H</a:t>
                      </a:r>
                      <a:endParaRPr lang="en-GB" dirty="0"/>
                    </a:p>
                  </a:txBody>
                  <a:tcPr>
                    <a:solidFill>
                      <a:srgbClr val="FFFF00"/>
                    </a:solidFill>
                  </a:tcPr>
                </a:tc>
                <a:tc>
                  <a:txBody>
                    <a:bodyPr/>
                    <a:lstStyle/>
                    <a:p>
                      <a:r>
                        <a:rPr lang="en-GB" dirty="0" smtClean="0"/>
                        <a:t>X</a:t>
                      </a:r>
                      <a:r>
                        <a:rPr lang="en-GB" baseline="30000" dirty="0" smtClean="0"/>
                        <a:t>H</a:t>
                      </a:r>
                      <a:r>
                        <a:rPr lang="en-GB" baseline="0" dirty="0" smtClean="0"/>
                        <a:t>Y</a:t>
                      </a:r>
                      <a:endParaRPr lang="en-GB" dirty="0"/>
                    </a:p>
                  </a:txBody>
                  <a:tcPr>
                    <a:solidFill>
                      <a:schemeClr val="accent2">
                        <a:lumMod val="60000"/>
                        <a:lumOff val="40000"/>
                      </a:schemeClr>
                    </a:solidFill>
                  </a:tcPr>
                </a:tc>
              </a:tr>
              <a:tr h="370840">
                <a:tc>
                  <a:txBody>
                    <a:bodyPr/>
                    <a:lstStyle/>
                    <a:p>
                      <a:r>
                        <a:rPr lang="en-GB" baseline="0" dirty="0" err="1" smtClean="0"/>
                        <a:t>X</a:t>
                      </a:r>
                      <a:r>
                        <a:rPr lang="en-GB" baseline="30000" dirty="0" err="1" smtClean="0"/>
                        <a:t>h</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err="1" smtClean="0"/>
                        <a:t>X</a:t>
                      </a:r>
                      <a:r>
                        <a:rPr lang="en-GB" baseline="30000" dirty="0" err="1" smtClean="0"/>
                        <a:t>H</a:t>
                      </a:r>
                      <a:r>
                        <a:rPr lang="en-GB" baseline="0" dirty="0" err="1" smtClean="0"/>
                        <a:t>X</a:t>
                      </a:r>
                      <a:r>
                        <a:rPr lang="en-GB" baseline="30000" dirty="0" err="1" smtClean="0"/>
                        <a:t>h</a:t>
                      </a:r>
                      <a:endParaRPr lang="en-GB" dirty="0" smtClean="0"/>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err="1" smtClean="0"/>
                        <a:t>X</a:t>
                      </a:r>
                      <a:r>
                        <a:rPr lang="en-GB" baseline="30000" dirty="0" err="1" smtClean="0"/>
                        <a:t>h</a:t>
                      </a:r>
                      <a:r>
                        <a:rPr lang="en-GB" baseline="0" dirty="0" err="1" smtClean="0"/>
                        <a:t>Y</a:t>
                      </a:r>
                      <a:endParaRPr lang="en-GB" dirty="0" smtClean="0"/>
                    </a:p>
                  </a:txBody>
                  <a:tcPr>
                    <a:solidFill>
                      <a:schemeClr val="accent2">
                        <a:lumMod val="60000"/>
                        <a:lumOff val="40000"/>
                      </a:schemeClr>
                    </a:solidFill>
                  </a:tcPr>
                </a:tc>
              </a:tr>
            </a:tbl>
          </a:graphicData>
        </a:graphic>
      </p:graphicFrame>
      <p:cxnSp>
        <p:nvCxnSpPr>
          <p:cNvPr id="8" name="Straight Arrow Connector 7"/>
          <p:cNvCxnSpPr/>
          <p:nvPr/>
        </p:nvCxnSpPr>
        <p:spPr>
          <a:xfrm flipH="1">
            <a:off x="2411760" y="3933056"/>
            <a:ext cx="1440160" cy="39139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611560" y="4360458"/>
            <a:ext cx="2376264" cy="369332"/>
          </a:xfrm>
          <a:prstGeom prst="rect">
            <a:avLst/>
          </a:prstGeom>
          <a:noFill/>
        </p:spPr>
        <p:txBody>
          <a:bodyPr wrap="square" rtlCol="0">
            <a:spAutoFit/>
          </a:bodyPr>
          <a:lstStyle/>
          <a:p>
            <a:r>
              <a:rPr lang="en-GB" dirty="0" smtClean="0"/>
              <a:t>Female can’t inherit it</a:t>
            </a:r>
            <a:endParaRPr lang="en-GB" dirty="0"/>
          </a:p>
        </p:txBody>
      </p:sp>
      <p:cxnSp>
        <p:nvCxnSpPr>
          <p:cNvPr id="11" name="Straight Arrow Connector 10"/>
          <p:cNvCxnSpPr/>
          <p:nvPr/>
        </p:nvCxnSpPr>
        <p:spPr>
          <a:xfrm flipH="1">
            <a:off x="5148064" y="3933056"/>
            <a:ext cx="648072" cy="39139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635896" y="4293096"/>
            <a:ext cx="3744416" cy="369332"/>
          </a:xfrm>
          <a:prstGeom prst="rect">
            <a:avLst/>
          </a:prstGeom>
          <a:noFill/>
        </p:spPr>
        <p:txBody>
          <a:bodyPr wrap="square" rtlCol="0">
            <a:spAutoFit/>
          </a:bodyPr>
          <a:lstStyle/>
          <a:p>
            <a:r>
              <a:rPr lang="en-GB" dirty="0" smtClean="0"/>
              <a:t>Male has 50% chance of inheriting it </a:t>
            </a:r>
            <a:endParaRPr lang="en-GB" dirty="0"/>
          </a:p>
        </p:txBody>
      </p:sp>
      <p:sp>
        <p:nvSpPr>
          <p:cNvPr id="13" name="TextBox 12"/>
          <p:cNvSpPr txBox="1"/>
          <p:nvPr/>
        </p:nvSpPr>
        <p:spPr>
          <a:xfrm>
            <a:off x="360040" y="4869160"/>
            <a:ext cx="8532440" cy="1569660"/>
          </a:xfrm>
          <a:prstGeom prst="rect">
            <a:avLst/>
          </a:prstGeom>
          <a:noFill/>
        </p:spPr>
        <p:txBody>
          <a:bodyPr wrap="square" rtlCol="0">
            <a:spAutoFit/>
          </a:bodyPr>
          <a:lstStyle/>
          <a:p>
            <a:r>
              <a:rPr lang="en-GB" sz="2400" b="1" dirty="0" smtClean="0">
                <a:solidFill>
                  <a:srgbClr val="FF0000"/>
                </a:solidFill>
                <a:effectLst>
                  <a:outerShdw blurRad="38100" dist="38100" dir="2700000" algn="tl">
                    <a:srgbClr val="000000">
                      <a:alpha val="43137"/>
                    </a:srgbClr>
                  </a:outerShdw>
                </a:effectLst>
              </a:rPr>
              <a:t>EXPLANATION:</a:t>
            </a:r>
            <a:r>
              <a:rPr lang="en-GB" sz="2400" dirty="0" smtClean="0"/>
              <a:t> If there is a recessive gene for a certain trait found on the X chromosome you are much more likely to inherit it being male because you only have one X chromosome (the other being Y), so you only need one recessive allele to inherit it </a:t>
            </a:r>
            <a:endParaRPr lang="en-GB" sz="2400" dirty="0"/>
          </a:p>
        </p:txBody>
      </p:sp>
    </p:spTree>
    <p:extLst>
      <p:ext uri="{BB962C8B-B14F-4D97-AF65-F5344CB8AC3E}">
        <p14:creationId xmlns:p14="http://schemas.microsoft.com/office/powerpoint/2010/main" val="351847847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384"/>
            <a:ext cx="8676456" cy="1143000"/>
          </a:xfrm>
        </p:spPr>
        <p:txBody>
          <a:bodyPr>
            <a:normAutofit fontScale="90000"/>
          </a:bodyPr>
          <a:lstStyle/>
          <a:p>
            <a:r>
              <a:rPr lang="en-GB" dirty="0" smtClean="0"/>
              <a:t>The Hardy-Weinberg </a:t>
            </a:r>
            <a:r>
              <a:rPr lang="en-GB" dirty="0" smtClean="0"/>
              <a:t>Equations – </a:t>
            </a:r>
            <a:r>
              <a:rPr lang="en-GB" dirty="0" err="1" smtClean="0"/>
              <a:t>pg</a:t>
            </a:r>
            <a:r>
              <a:rPr lang="en-GB" dirty="0" smtClean="0"/>
              <a:t> 139</a:t>
            </a:r>
            <a:endParaRPr lang="en-GB" dirty="0"/>
          </a:p>
        </p:txBody>
      </p:sp>
      <p:sp>
        <p:nvSpPr>
          <p:cNvPr id="5" name="Content Placeholder 4"/>
          <p:cNvSpPr>
            <a:spLocks noGrp="1"/>
          </p:cNvSpPr>
          <p:nvPr>
            <p:ph idx="1"/>
          </p:nvPr>
        </p:nvSpPr>
        <p:spPr>
          <a:xfrm>
            <a:off x="179512" y="980728"/>
            <a:ext cx="8784976" cy="5688632"/>
          </a:xfrm>
        </p:spPr>
        <p:txBody>
          <a:bodyPr>
            <a:normAutofit lnSpcReduction="10000"/>
          </a:bodyPr>
          <a:lstStyle/>
          <a:p>
            <a:pPr marL="0" indent="0">
              <a:buNone/>
            </a:pPr>
            <a:r>
              <a:rPr lang="en-GB" dirty="0"/>
              <a:t>They allow us to calculate the frequency of certain alleles or combination of alleles within a population.</a:t>
            </a:r>
          </a:p>
          <a:p>
            <a:pPr lvl="1"/>
            <a:r>
              <a:rPr lang="en-GB" i="1" dirty="0"/>
              <a:t>p</a:t>
            </a:r>
            <a:r>
              <a:rPr lang="en-GB" dirty="0" smtClean="0"/>
              <a:t> </a:t>
            </a:r>
            <a:r>
              <a:rPr lang="en-GB" dirty="0"/>
              <a:t>= The frequency of the dominant allele (e.g. F)</a:t>
            </a:r>
          </a:p>
          <a:p>
            <a:pPr lvl="1"/>
            <a:r>
              <a:rPr lang="en-GB" i="1" dirty="0" smtClean="0"/>
              <a:t>q </a:t>
            </a:r>
            <a:r>
              <a:rPr lang="en-GB" dirty="0" smtClean="0"/>
              <a:t>= </a:t>
            </a:r>
            <a:r>
              <a:rPr lang="en-GB" dirty="0"/>
              <a:t>The frequency of the recessive allele (e.g. f)</a:t>
            </a:r>
          </a:p>
          <a:p>
            <a:pPr marL="0" indent="0">
              <a:buNone/>
            </a:pPr>
            <a:r>
              <a:rPr lang="en-GB" dirty="0"/>
              <a:t>Both numbers are between 0 and 1</a:t>
            </a:r>
          </a:p>
          <a:p>
            <a:pPr lvl="1"/>
            <a:r>
              <a:rPr lang="en-GB" b="1" dirty="0"/>
              <a:t> </a:t>
            </a:r>
            <a:r>
              <a:rPr lang="en-GB" i="1" dirty="0"/>
              <a:t>p + q = 1</a:t>
            </a:r>
            <a:endParaRPr lang="en-GB" dirty="0"/>
          </a:p>
          <a:p>
            <a:pPr lvl="1"/>
            <a:r>
              <a:rPr lang="en-GB" i="1" dirty="0"/>
              <a:t>p</a:t>
            </a:r>
            <a:r>
              <a:rPr lang="en-GB" i="1" baseline="30000" dirty="0"/>
              <a:t>2</a:t>
            </a:r>
            <a:r>
              <a:rPr lang="en-GB" i="1" dirty="0"/>
              <a:t> + 2pq + q</a:t>
            </a:r>
            <a:r>
              <a:rPr lang="en-GB" i="1" baseline="30000" dirty="0"/>
              <a:t>2</a:t>
            </a:r>
            <a:r>
              <a:rPr lang="en-GB" i="1" dirty="0"/>
              <a:t> = 1</a:t>
            </a:r>
            <a:endParaRPr lang="en-GB" dirty="0"/>
          </a:p>
          <a:p>
            <a:pPr marL="0" indent="0">
              <a:buNone/>
            </a:pPr>
            <a:r>
              <a:rPr lang="en-GB" i="1" dirty="0"/>
              <a:t>p</a:t>
            </a:r>
            <a:r>
              <a:rPr lang="en-GB" i="1" baseline="30000" dirty="0" smtClean="0"/>
              <a:t>2</a:t>
            </a:r>
            <a:r>
              <a:rPr lang="en-GB" dirty="0" smtClean="0"/>
              <a:t> </a:t>
            </a:r>
            <a:r>
              <a:rPr lang="en-GB" dirty="0"/>
              <a:t>represents the frequency of the genotype FF</a:t>
            </a:r>
          </a:p>
          <a:p>
            <a:pPr marL="0" indent="0">
              <a:buNone/>
            </a:pPr>
            <a:r>
              <a:rPr lang="en-GB" i="1" dirty="0" smtClean="0"/>
              <a:t>2pq</a:t>
            </a:r>
            <a:r>
              <a:rPr lang="en-GB" dirty="0" smtClean="0"/>
              <a:t> </a:t>
            </a:r>
            <a:r>
              <a:rPr lang="en-GB" dirty="0"/>
              <a:t>represents the frequency of the genotype </a:t>
            </a:r>
            <a:r>
              <a:rPr lang="en-GB" dirty="0" err="1"/>
              <a:t>Ff</a:t>
            </a:r>
            <a:endParaRPr lang="en-GB" dirty="0"/>
          </a:p>
          <a:p>
            <a:pPr marL="0" indent="0">
              <a:buNone/>
            </a:pPr>
            <a:r>
              <a:rPr lang="en-GB" i="1" dirty="0" smtClean="0"/>
              <a:t>q</a:t>
            </a:r>
            <a:r>
              <a:rPr lang="en-GB" i="1" baseline="30000" dirty="0" smtClean="0"/>
              <a:t>2</a:t>
            </a:r>
            <a:r>
              <a:rPr lang="en-GB" dirty="0" smtClean="0"/>
              <a:t> </a:t>
            </a:r>
            <a:r>
              <a:rPr lang="en-GB" dirty="0"/>
              <a:t>represents the frequency of the genotype </a:t>
            </a:r>
            <a:r>
              <a:rPr lang="en-GB" dirty="0" err="1"/>
              <a:t>ff</a:t>
            </a:r>
            <a:endParaRPr lang="en-GB" dirty="0"/>
          </a:p>
          <a:p>
            <a:pPr marL="0" indent="0">
              <a:buNone/>
            </a:pPr>
            <a:endParaRPr lang="en-US" dirty="0"/>
          </a:p>
        </p:txBody>
      </p:sp>
    </p:spTree>
    <p:extLst>
      <p:ext uri="{BB962C8B-B14F-4D97-AF65-F5344CB8AC3E}">
        <p14:creationId xmlns:p14="http://schemas.microsoft.com/office/powerpoint/2010/main" val="26648085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par>
                                <p:cTn id="11" presetID="16" presetClass="entr" presetSubtype="21" fill="hold" grpId="1"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arn(inVertical)">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1"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par>
                                <p:cTn id="19" presetID="16" presetClass="entr" presetSubtype="21" fill="hold" grpId="1"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arn(inVertical)">
                                      <p:cBhvr>
                                        <p:cTn id="21" dur="500"/>
                                        <p:tgtEl>
                                          <p:spTgt spid="5">
                                            <p:txEl>
                                              <p:pRg st="4" end="4"/>
                                            </p:txEl>
                                          </p:spTgt>
                                        </p:tgtEl>
                                      </p:cBhvr>
                                    </p:animEffect>
                                  </p:childTnLst>
                                </p:cTn>
                              </p:par>
                              <p:par>
                                <p:cTn id="22" presetID="16" presetClass="entr" presetSubtype="21" fill="hold" grpId="1"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barn(inVertical)">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1"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barn(inVertical)">
                                      <p:cBhvr>
                                        <p:cTn id="29" dur="500"/>
                                        <p:tgtEl>
                                          <p:spTgt spid="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1"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barn(inVertical)">
                                      <p:cBhvr>
                                        <p:cTn id="34" dur="5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1"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barn(inVertical)">
                                      <p:cBhvr>
                                        <p:cTn id="39"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r>
              <a:rPr lang="en-GB" dirty="0" smtClean="0"/>
              <a:t>Example</a:t>
            </a:r>
            <a:endParaRPr lang="en-GB" dirty="0"/>
          </a:p>
        </p:txBody>
      </p:sp>
      <p:sp>
        <p:nvSpPr>
          <p:cNvPr id="3" name="Content Placeholder 2"/>
          <p:cNvSpPr>
            <a:spLocks noGrp="1"/>
          </p:cNvSpPr>
          <p:nvPr>
            <p:ph idx="1"/>
          </p:nvPr>
        </p:nvSpPr>
        <p:spPr>
          <a:xfrm>
            <a:off x="0" y="1224136"/>
            <a:ext cx="5004048" cy="5661248"/>
          </a:xfrm>
        </p:spPr>
        <p:txBody>
          <a:bodyPr>
            <a:normAutofit fontScale="85000" lnSpcReduction="20000"/>
          </a:bodyPr>
          <a:lstStyle/>
          <a:p>
            <a:pPr marL="0" lvl="0" indent="0">
              <a:buNone/>
            </a:pPr>
            <a:r>
              <a:rPr lang="en-GB" dirty="0"/>
              <a:t>1 in 3300 babies are born with </a:t>
            </a:r>
            <a:r>
              <a:rPr lang="en-GB" dirty="0" err="1"/>
              <a:t>ff</a:t>
            </a:r>
            <a:r>
              <a:rPr lang="en-GB" dirty="0"/>
              <a:t> (cystic fibrosis</a:t>
            </a:r>
            <a:r>
              <a:rPr lang="en-GB" dirty="0" smtClean="0"/>
              <a:t>) – </a:t>
            </a:r>
            <a:r>
              <a:rPr lang="en-GB" i="1" dirty="0" smtClean="0"/>
              <a:t>what is the frequency of this?</a:t>
            </a:r>
            <a:endParaRPr lang="en-GB" i="1" dirty="0"/>
          </a:p>
          <a:p>
            <a:pPr lvl="0"/>
            <a:r>
              <a:rPr lang="en-GB" dirty="0"/>
              <a:t>Therefore q</a:t>
            </a:r>
            <a:r>
              <a:rPr lang="en-GB" baseline="30000" dirty="0"/>
              <a:t>2</a:t>
            </a:r>
            <a:r>
              <a:rPr lang="en-GB" dirty="0"/>
              <a:t> = 1/3300 = 0.0003</a:t>
            </a:r>
          </a:p>
          <a:p>
            <a:pPr lvl="0"/>
            <a:r>
              <a:rPr lang="en-GB" dirty="0"/>
              <a:t>q=0.017</a:t>
            </a:r>
          </a:p>
          <a:p>
            <a:pPr lvl="0"/>
            <a:r>
              <a:rPr lang="en-GB" dirty="0" err="1"/>
              <a:t>p+q</a:t>
            </a:r>
            <a:r>
              <a:rPr lang="en-GB" dirty="0"/>
              <a:t>=1 Therefore 1-0.017=p=0.983</a:t>
            </a:r>
          </a:p>
          <a:p>
            <a:pPr marL="0" lvl="0" indent="0">
              <a:buNone/>
            </a:pPr>
            <a:r>
              <a:rPr lang="en-GB" i="1" dirty="0" smtClean="0"/>
              <a:t>How many </a:t>
            </a:r>
            <a:r>
              <a:rPr lang="en-GB" i="1" dirty="0"/>
              <a:t>people are carries (genotype </a:t>
            </a:r>
            <a:r>
              <a:rPr lang="en-GB" i="1" dirty="0" err="1"/>
              <a:t>Ff</a:t>
            </a:r>
            <a:r>
              <a:rPr lang="en-GB" i="1" dirty="0" smtClean="0"/>
              <a:t>)</a:t>
            </a:r>
          </a:p>
          <a:p>
            <a:pPr lvl="0"/>
            <a:r>
              <a:rPr lang="en-GB" dirty="0" smtClean="0"/>
              <a:t>use </a:t>
            </a:r>
            <a:r>
              <a:rPr lang="en-GB" dirty="0"/>
              <a:t>2pq.</a:t>
            </a:r>
          </a:p>
          <a:p>
            <a:pPr lvl="0"/>
            <a:r>
              <a:rPr lang="en-GB" dirty="0"/>
              <a:t>2*0.017*</a:t>
            </a:r>
            <a:r>
              <a:rPr lang="en-GB" dirty="0" smtClean="0"/>
              <a:t>0.983 = 0.0334</a:t>
            </a:r>
            <a:endParaRPr lang="en-GB" dirty="0"/>
          </a:p>
          <a:p>
            <a:pPr lvl="0"/>
            <a:r>
              <a:rPr lang="en-GB" dirty="0"/>
              <a:t>So around 3.3 people out of 100 are carriers for cystic fibrosis. </a:t>
            </a:r>
          </a:p>
          <a:p>
            <a:endParaRPr lang="en-GB" dirty="0"/>
          </a:p>
        </p:txBody>
      </p:sp>
      <p:sp>
        <p:nvSpPr>
          <p:cNvPr id="4" name="Rounded Rectangle 3"/>
          <p:cNvSpPr/>
          <p:nvPr/>
        </p:nvSpPr>
        <p:spPr>
          <a:xfrm>
            <a:off x="5724128" y="980728"/>
            <a:ext cx="3240360" cy="187220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500" dirty="0" smtClean="0"/>
              <a:t>Equations:</a:t>
            </a:r>
          </a:p>
          <a:p>
            <a:pPr algn="ctr"/>
            <a:endParaRPr lang="en-US" sz="2500" dirty="0"/>
          </a:p>
          <a:p>
            <a:pPr lvl="1"/>
            <a:r>
              <a:rPr lang="en-GB" sz="2500" i="1" dirty="0"/>
              <a:t>p + q = 1</a:t>
            </a:r>
            <a:endParaRPr lang="en-GB" sz="2500" dirty="0"/>
          </a:p>
          <a:p>
            <a:pPr lvl="1"/>
            <a:r>
              <a:rPr lang="en-GB" sz="2500" i="1" dirty="0"/>
              <a:t>p</a:t>
            </a:r>
            <a:r>
              <a:rPr lang="en-GB" sz="2500" i="1" baseline="30000" dirty="0"/>
              <a:t>2</a:t>
            </a:r>
            <a:r>
              <a:rPr lang="en-GB" sz="2500" i="1" dirty="0"/>
              <a:t> + 2pq + q</a:t>
            </a:r>
            <a:r>
              <a:rPr lang="en-GB" sz="2500" i="1" baseline="30000" dirty="0"/>
              <a:t>2</a:t>
            </a:r>
            <a:r>
              <a:rPr lang="en-GB" sz="2500" i="1" dirty="0"/>
              <a:t> = 1</a:t>
            </a:r>
            <a:endParaRPr lang="en-GB" sz="2500" dirty="0"/>
          </a:p>
          <a:p>
            <a:pPr algn="ctr"/>
            <a:endParaRPr lang="en-US" sz="2500" dirty="0"/>
          </a:p>
        </p:txBody>
      </p:sp>
      <p:sp>
        <p:nvSpPr>
          <p:cNvPr id="5" name="Rounded Rectangle 4"/>
          <p:cNvSpPr/>
          <p:nvPr/>
        </p:nvSpPr>
        <p:spPr>
          <a:xfrm>
            <a:off x="5436096" y="3573016"/>
            <a:ext cx="3635896" cy="288032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2500" b="1" u="sng" dirty="0" smtClean="0"/>
              <a:t>Assumptions:</a:t>
            </a:r>
          </a:p>
          <a:p>
            <a:pPr marL="342900" indent="-342900">
              <a:buFont typeface="Arial"/>
              <a:buChar char="•"/>
            </a:pPr>
            <a:r>
              <a:rPr lang="en-GB" sz="2200" dirty="0" smtClean="0"/>
              <a:t>Large population</a:t>
            </a:r>
          </a:p>
          <a:p>
            <a:pPr marL="342900" indent="-342900">
              <a:buFont typeface="Arial"/>
              <a:buChar char="•"/>
            </a:pPr>
            <a:r>
              <a:rPr lang="en-GB" sz="2200" dirty="0" smtClean="0"/>
              <a:t>Random mating</a:t>
            </a:r>
          </a:p>
          <a:p>
            <a:pPr marL="342900" indent="-342900">
              <a:buFont typeface="Arial"/>
              <a:buChar char="•"/>
            </a:pPr>
            <a:r>
              <a:rPr lang="en-GB" sz="2200" dirty="0" smtClean="0"/>
              <a:t>No selective advantage for any genotype</a:t>
            </a:r>
          </a:p>
          <a:p>
            <a:pPr marL="342900" indent="-342900">
              <a:buFont typeface="Arial"/>
              <a:buChar char="•"/>
            </a:pPr>
            <a:r>
              <a:rPr lang="en-GB" sz="2200" dirty="0" smtClean="0"/>
              <a:t>No mutation, migration or genetic drift</a:t>
            </a:r>
            <a:endParaRPr lang="en-GB" sz="2200" dirty="0"/>
          </a:p>
          <a:p>
            <a:pPr algn="ctr"/>
            <a:endParaRPr lang="en-US" sz="2200" dirty="0"/>
          </a:p>
        </p:txBody>
      </p:sp>
    </p:spTree>
    <p:extLst>
      <p:ext uri="{BB962C8B-B14F-4D97-AF65-F5344CB8AC3E}">
        <p14:creationId xmlns:p14="http://schemas.microsoft.com/office/powerpoint/2010/main" val="32549980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388" y="2319015"/>
            <a:ext cx="8785225" cy="1470025"/>
          </a:xfrm>
        </p:spPr>
        <p:txBody>
          <a:bodyPr>
            <a:normAutofit fontScale="90000"/>
          </a:bodyPr>
          <a:lstStyle/>
          <a:p>
            <a:pPr algn="l" eaLnBrk="1" hangingPunct="1"/>
            <a:r>
              <a:rPr lang="en-GB" b="1" dirty="0">
                <a:latin typeface="Trebuchet MS" charset="0"/>
                <a:ea typeface="ＭＳ Ｐゴシック" charset="0"/>
              </a:rPr>
              <a:t>Cellular Control revision lesson </a:t>
            </a:r>
            <a:r>
              <a:rPr lang="en-GB" b="1" dirty="0" smtClean="0">
                <a:latin typeface="Trebuchet MS" charset="0"/>
                <a:ea typeface="ＭＳ Ｐゴシック" charset="0"/>
              </a:rPr>
              <a:t>2</a:t>
            </a:r>
            <a:r>
              <a:rPr lang="en-GB" dirty="0">
                <a:latin typeface="Trebuchet MS" charset="0"/>
                <a:ea typeface="ＭＳ Ｐゴシック" charset="0"/>
              </a:rPr>
              <a:t/>
            </a:r>
            <a:br>
              <a:rPr lang="en-GB" dirty="0">
                <a:latin typeface="Trebuchet MS" charset="0"/>
                <a:ea typeface="ＭＳ Ｐゴシック" charset="0"/>
              </a:rPr>
            </a:br>
            <a:r>
              <a:rPr lang="en-GB" dirty="0">
                <a:latin typeface="Trebuchet MS" charset="0"/>
                <a:ea typeface="ＭＳ Ｐゴシック" charset="0"/>
              </a:rPr>
              <a:t/>
            </a:r>
            <a:br>
              <a:rPr lang="en-GB" dirty="0">
                <a:latin typeface="Trebuchet MS" charset="0"/>
                <a:ea typeface="ＭＳ Ｐゴシック" charset="0"/>
              </a:rPr>
            </a:br>
            <a:r>
              <a:rPr lang="en-GB" dirty="0">
                <a:latin typeface="Trebuchet MS" charset="0"/>
                <a:ea typeface="ＭＳ Ｐゴシック" charset="0"/>
              </a:rPr>
              <a:t>Section </a:t>
            </a:r>
            <a:r>
              <a:rPr lang="en-GB" dirty="0" smtClean="0">
                <a:latin typeface="Trebuchet MS" charset="0"/>
                <a:ea typeface="ＭＳ Ｐゴシック" charset="0"/>
              </a:rPr>
              <a:t>8 - 15 </a:t>
            </a:r>
            <a:r>
              <a:rPr lang="en-GB" dirty="0">
                <a:latin typeface="Trebuchet MS" charset="0"/>
                <a:ea typeface="ＭＳ Ｐゴシック" charset="0"/>
              </a:rPr>
              <a:t>in textbook</a:t>
            </a:r>
            <a:br>
              <a:rPr lang="en-GB" dirty="0">
                <a:latin typeface="Trebuchet MS" charset="0"/>
                <a:ea typeface="ＭＳ Ｐゴシック" charset="0"/>
              </a:rPr>
            </a:br>
            <a:r>
              <a:rPr lang="en-GB" sz="3000" i="1" dirty="0">
                <a:latin typeface="Trebuchet MS" charset="0"/>
                <a:ea typeface="ＭＳ Ｐゴシック" charset="0"/>
              </a:rPr>
              <a:t>Key topics:</a:t>
            </a:r>
            <a:r>
              <a:rPr lang="en-GB" sz="3000" dirty="0">
                <a:latin typeface="Trebuchet MS" charset="0"/>
                <a:ea typeface="ＭＳ Ｐゴシック" charset="0"/>
              </a:rPr>
              <a:t/>
            </a:r>
            <a:br>
              <a:rPr lang="en-GB" sz="3000" dirty="0">
                <a:latin typeface="Trebuchet MS" charset="0"/>
                <a:ea typeface="ＭＳ Ｐゴシック" charset="0"/>
              </a:rPr>
            </a:br>
            <a:r>
              <a:rPr lang="en-GB" sz="3000" dirty="0" smtClean="0">
                <a:latin typeface="Trebuchet MS" charset="0"/>
                <a:ea typeface="ＭＳ Ｐゴシック" charset="0"/>
              </a:rPr>
              <a:t/>
            </a:r>
            <a:br>
              <a:rPr lang="en-GB" sz="3000" dirty="0" smtClean="0">
                <a:latin typeface="Trebuchet MS" charset="0"/>
                <a:ea typeface="ＭＳ Ｐゴシック" charset="0"/>
              </a:rPr>
            </a:br>
            <a:r>
              <a:rPr lang="en-GB" sz="3000" dirty="0" smtClean="0">
                <a:latin typeface="Trebuchet MS" charset="0"/>
                <a:ea typeface="ＭＳ Ｐゴシック" charset="0"/>
              </a:rPr>
              <a:t>- Meiosis</a:t>
            </a:r>
            <a:br>
              <a:rPr lang="en-GB" sz="3000" dirty="0" smtClean="0">
                <a:latin typeface="Trebuchet MS" charset="0"/>
                <a:ea typeface="ＭＳ Ｐゴシック" charset="0"/>
              </a:rPr>
            </a:br>
            <a:r>
              <a:rPr lang="en-GB" sz="3000" dirty="0" smtClean="0">
                <a:latin typeface="Trebuchet MS" charset="0"/>
                <a:ea typeface="ＭＳ Ｐゴシック" charset="0"/>
              </a:rPr>
              <a:t>- Using genetic diagrams </a:t>
            </a:r>
            <a:r>
              <a:rPr lang="en-GB" sz="3000" dirty="0" err="1" smtClean="0">
                <a:latin typeface="Trebuchet MS" charset="0"/>
                <a:ea typeface="ＭＳ Ｐゴシック" charset="0"/>
              </a:rPr>
              <a:t>inc.</a:t>
            </a:r>
            <a:r>
              <a:rPr lang="en-GB" sz="3000" dirty="0" smtClean="0">
                <a:latin typeface="Trebuchet MS" charset="0"/>
                <a:ea typeface="ＭＳ Ｐゴシック" charset="0"/>
              </a:rPr>
              <a:t> </a:t>
            </a:r>
            <a:r>
              <a:rPr lang="en-GB" sz="3000" dirty="0" err="1" smtClean="0">
                <a:latin typeface="Trebuchet MS" charset="0"/>
                <a:ea typeface="ＭＳ Ｐゴシック" charset="0"/>
              </a:rPr>
              <a:t>dihybrid</a:t>
            </a:r>
            <a:r>
              <a:rPr lang="en-GB" sz="3000" dirty="0" smtClean="0">
                <a:latin typeface="Trebuchet MS" charset="0"/>
                <a:ea typeface="ＭＳ Ｐゴシック" charset="0"/>
              </a:rPr>
              <a:t> crosses</a:t>
            </a:r>
            <a:br>
              <a:rPr lang="en-GB" sz="3000" dirty="0" smtClean="0">
                <a:latin typeface="Trebuchet MS" charset="0"/>
                <a:ea typeface="ＭＳ Ｐゴシック" charset="0"/>
              </a:rPr>
            </a:br>
            <a:r>
              <a:rPr lang="en-GB" sz="3000" dirty="0" smtClean="0">
                <a:latin typeface="Trebuchet MS" charset="0"/>
                <a:ea typeface="ＭＳ Ｐゴシック" charset="0"/>
              </a:rPr>
              <a:t>- Epistasis (dominant, complimentary and recessive)</a:t>
            </a:r>
            <a:br>
              <a:rPr lang="en-GB" sz="3000" dirty="0" smtClean="0">
                <a:latin typeface="Trebuchet MS" charset="0"/>
                <a:ea typeface="ＭＳ Ｐゴシック" charset="0"/>
              </a:rPr>
            </a:br>
            <a:r>
              <a:rPr lang="en-GB" sz="3000" dirty="0" smtClean="0">
                <a:latin typeface="Trebuchet MS" charset="0"/>
                <a:ea typeface="ＭＳ Ｐゴシック" charset="0"/>
              </a:rPr>
              <a:t>- Linkage</a:t>
            </a:r>
            <a:br>
              <a:rPr lang="en-GB" sz="3000" dirty="0" smtClean="0">
                <a:latin typeface="Trebuchet MS" charset="0"/>
                <a:ea typeface="ＭＳ Ｐゴシック" charset="0"/>
              </a:rPr>
            </a:br>
            <a:r>
              <a:rPr lang="en-GB" sz="3000" dirty="0" smtClean="0">
                <a:latin typeface="Trebuchet MS" charset="0"/>
                <a:ea typeface="ＭＳ Ｐゴシック" charset="0"/>
              </a:rPr>
              <a:t>- Hardy Weinberg Equations</a:t>
            </a:r>
            <a:br>
              <a:rPr lang="en-GB" sz="3000" dirty="0" smtClean="0">
                <a:latin typeface="Trebuchet MS" charset="0"/>
                <a:ea typeface="ＭＳ Ｐゴシック" charset="0"/>
              </a:rPr>
            </a:br>
            <a:r>
              <a:rPr lang="en-GB" sz="3000" dirty="0">
                <a:latin typeface="Trebuchet MS" charset="0"/>
                <a:ea typeface="ＭＳ Ｐゴシック" charset="0"/>
              </a:rPr>
              <a:t/>
            </a:r>
            <a:br>
              <a:rPr lang="en-GB" sz="3000" dirty="0">
                <a:latin typeface="Trebuchet MS" charset="0"/>
                <a:ea typeface="ＭＳ Ｐゴシック" charset="0"/>
              </a:rPr>
            </a:br>
            <a:r>
              <a:rPr lang="en-GB" sz="3000" i="1" dirty="0" smtClean="0">
                <a:latin typeface="Trebuchet MS" charset="0"/>
                <a:ea typeface="ＭＳ Ｐゴシック" charset="0"/>
              </a:rPr>
              <a:t>The Chi Squared test will be covered next lesson</a:t>
            </a:r>
            <a:endParaRPr lang="en-GB" sz="3000" i="1" dirty="0">
              <a:latin typeface="Trebuchet MS" charset="0"/>
              <a:ea typeface="ＭＳ Ｐゴシック" charset="0"/>
            </a:endParaRPr>
          </a:p>
        </p:txBody>
      </p:sp>
    </p:spTree>
    <p:extLst>
      <p:ext uri="{BB962C8B-B14F-4D97-AF65-F5344CB8AC3E}">
        <p14:creationId xmlns:p14="http://schemas.microsoft.com/office/powerpoint/2010/main" val="316812628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86800" cy="1143000"/>
          </a:xfrm>
        </p:spPr>
        <p:txBody>
          <a:bodyPr>
            <a:normAutofit fontScale="90000"/>
          </a:bodyPr>
          <a:lstStyle/>
          <a:p>
            <a:r>
              <a:rPr lang="en-US" dirty="0" smtClean="0"/>
              <a:t>Complete the Hardy </a:t>
            </a:r>
            <a:r>
              <a:rPr lang="en-US" dirty="0" err="1" smtClean="0"/>
              <a:t>Weinburg</a:t>
            </a:r>
            <a:r>
              <a:rPr lang="en-US" dirty="0" smtClean="0"/>
              <a:t> practice</a:t>
            </a:r>
            <a:endParaRPr lang="en-US" dirty="0"/>
          </a:p>
        </p:txBody>
      </p:sp>
      <p:sp>
        <p:nvSpPr>
          <p:cNvPr id="3" name="Content Placeholder 2"/>
          <p:cNvSpPr>
            <a:spLocks noGrp="1"/>
          </p:cNvSpPr>
          <p:nvPr>
            <p:ph idx="1"/>
          </p:nvPr>
        </p:nvSpPr>
        <p:spPr/>
        <p:txBody>
          <a:bodyPr/>
          <a:lstStyle/>
          <a:p>
            <a:pPr marL="0" indent="0">
              <a:buNone/>
            </a:pPr>
            <a:r>
              <a:rPr lang="en-US" dirty="0" smtClean="0"/>
              <a:t>There are three levels of difficulty</a:t>
            </a:r>
            <a:endParaRPr lang="en-US" dirty="0"/>
          </a:p>
        </p:txBody>
      </p:sp>
    </p:spTree>
    <p:extLst>
      <p:ext uri="{BB962C8B-B14F-4D97-AF65-F5344CB8AC3E}">
        <p14:creationId xmlns:p14="http://schemas.microsoft.com/office/powerpoint/2010/main" val="153418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6288"/>
            <a:ext cx="8229600" cy="1143000"/>
          </a:xfrm>
        </p:spPr>
        <p:txBody>
          <a:bodyPr/>
          <a:lstStyle/>
          <a:p>
            <a:r>
              <a:rPr lang="en-GB" b="1" dirty="0" smtClean="0"/>
              <a:t>Meiosis – page 118 - 119</a:t>
            </a:r>
            <a:endParaRPr lang="en-GB" b="1" dirty="0"/>
          </a:p>
        </p:txBody>
      </p:sp>
      <p:sp>
        <p:nvSpPr>
          <p:cNvPr id="3" name="Content Placeholder 2"/>
          <p:cNvSpPr>
            <a:spLocks noGrp="1"/>
          </p:cNvSpPr>
          <p:nvPr>
            <p:ph idx="1"/>
          </p:nvPr>
        </p:nvSpPr>
        <p:spPr>
          <a:xfrm>
            <a:off x="0" y="648072"/>
            <a:ext cx="9144000" cy="5517232"/>
          </a:xfrm>
        </p:spPr>
        <p:txBody>
          <a:bodyPr>
            <a:normAutofit lnSpcReduction="10000"/>
          </a:bodyPr>
          <a:lstStyle/>
          <a:p>
            <a:pPr lvl="0"/>
            <a:r>
              <a:rPr lang="en-GB" dirty="0"/>
              <a:t>During </a:t>
            </a:r>
            <a:r>
              <a:rPr lang="en-GB" b="1" dirty="0"/>
              <a:t>interphase </a:t>
            </a:r>
            <a:r>
              <a:rPr lang="en-GB" dirty="0"/>
              <a:t>the DNA replicates forming two </a:t>
            </a:r>
            <a:r>
              <a:rPr lang="en-GB" b="1" dirty="0"/>
              <a:t>homologous </a:t>
            </a:r>
            <a:r>
              <a:rPr lang="en-GB" dirty="0"/>
              <a:t>chromosomes called a </a:t>
            </a:r>
            <a:r>
              <a:rPr lang="en-GB" b="1" dirty="0"/>
              <a:t>bivalent.</a:t>
            </a:r>
            <a:endParaRPr lang="en-GB" dirty="0"/>
          </a:p>
          <a:p>
            <a:pPr lvl="0"/>
            <a:r>
              <a:rPr lang="en-GB" dirty="0"/>
              <a:t>One of the chromosomes is </a:t>
            </a:r>
            <a:r>
              <a:rPr lang="en-GB" b="1" dirty="0"/>
              <a:t>maternal </a:t>
            </a:r>
            <a:r>
              <a:rPr lang="en-GB" dirty="0"/>
              <a:t>and one is </a:t>
            </a:r>
            <a:r>
              <a:rPr lang="en-GB" b="1" dirty="0"/>
              <a:t>paternal.</a:t>
            </a:r>
            <a:endParaRPr lang="en-GB" dirty="0"/>
          </a:p>
          <a:p>
            <a:r>
              <a:rPr lang="en-GB" b="1" u="sng" dirty="0" smtClean="0">
                <a:solidFill>
                  <a:srgbClr val="FF0000"/>
                </a:solidFill>
              </a:rPr>
              <a:t>PROPHASE 1</a:t>
            </a:r>
            <a:r>
              <a:rPr lang="en-GB" dirty="0" smtClean="0"/>
              <a:t>: The </a:t>
            </a:r>
            <a:r>
              <a:rPr lang="en-GB" dirty="0"/>
              <a:t>chromosomes condense and become visible.</a:t>
            </a:r>
          </a:p>
          <a:p>
            <a:pPr lvl="0"/>
            <a:r>
              <a:rPr lang="en-GB" dirty="0"/>
              <a:t>The nucleolus disappears and the nuclear envelope breaks down.</a:t>
            </a:r>
          </a:p>
          <a:p>
            <a:pPr lvl="0"/>
            <a:r>
              <a:rPr lang="en-GB" dirty="0"/>
              <a:t>The chromosomes in a bivalent may cross over at points called </a:t>
            </a:r>
            <a:r>
              <a:rPr lang="en-GB" b="1" dirty="0"/>
              <a:t>chiasmata </a:t>
            </a:r>
            <a:r>
              <a:rPr lang="en-GB" dirty="0"/>
              <a:t>where they may swap sections of DNA/alleles. </a:t>
            </a:r>
          </a:p>
          <a:p>
            <a:endParaRPr lang="en-GB" dirty="0"/>
          </a:p>
        </p:txBody>
      </p:sp>
      <p:pic>
        <p:nvPicPr>
          <p:cNvPr id="1027"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99992" y="5370909"/>
            <a:ext cx="3888432"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8453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4744"/>
            <a:ext cx="9144000" cy="5733256"/>
          </a:xfrm>
        </p:spPr>
        <p:txBody>
          <a:bodyPr>
            <a:normAutofit/>
          </a:bodyPr>
          <a:lstStyle/>
          <a:p>
            <a:r>
              <a:rPr lang="en-GB" b="1" u="sng" dirty="0" smtClean="0">
                <a:solidFill>
                  <a:srgbClr val="FF0000"/>
                </a:solidFill>
              </a:rPr>
              <a:t>METAPHASE 1</a:t>
            </a:r>
            <a:r>
              <a:rPr lang="en-GB" dirty="0" smtClean="0"/>
              <a:t>: The </a:t>
            </a:r>
            <a:r>
              <a:rPr lang="en-GB" dirty="0"/>
              <a:t>centrioles migrate to the poles and form the spindle which is made of microtubules.</a:t>
            </a:r>
          </a:p>
          <a:p>
            <a:pPr lvl="0"/>
            <a:r>
              <a:rPr lang="en-GB" dirty="0"/>
              <a:t>The bivalents </a:t>
            </a:r>
            <a:r>
              <a:rPr lang="en-GB" b="1" dirty="0"/>
              <a:t>randomly </a:t>
            </a:r>
            <a:r>
              <a:rPr lang="en-GB" dirty="0"/>
              <a:t>line up on the equator.</a:t>
            </a:r>
          </a:p>
          <a:p>
            <a:pPr lvl="0"/>
            <a:r>
              <a:rPr lang="en-GB" dirty="0"/>
              <a:t>The spindle fibres attach to them at their </a:t>
            </a:r>
            <a:r>
              <a:rPr lang="en-GB" b="1" dirty="0"/>
              <a:t>centromeres.</a:t>
            </a:r>
            <a:endParaRPr lang="en-GB" dirty="0"/>
          </a:p>
          <a:p>
            <a:r>
              <a:rPr lang="en-GB" b="1" u="sng" dirty="0" smtClean="0">
                <a:solidFill>
                  <a:srgbClr val="FF0000"/>
                </a:solidFill>
              </a:rPr>
              <a:t>ANAPHASE 1</a:t>
            </a:r>
            <a:r>
              <a:rPr lang="en-GB" dirty="0" smtClean="0"/>
              <a:t>: The </a:t>
            </a:r>
            <a:r>
              <a:rPr lang="en-GB" dirty="0"/>
              <a:t>homologous chromosomes of each bivalent are pulled apart by the spindle fibres, towards the poles. </a:t>
            </a:r>
          </a:p>
          <a:p>
            <a:pPr lvl="0"/>
            <a:r>
              <a:rPr lang="en-GB" dirty="0"/>
              <a:t>The </a:t>
            </a:r>
            <a:r>
              <a:rPr lang="en-GB" b="1" dirty="0"/>
              <a:t>chiasmata uncross</a:t>
            </a:r>
            <a:r>
              <a:rPr lang="en-GB" dirty="0"/>
              <a:t> as they separate. </a:t>
            </a:r>
          </a:p>
          <a:p>
            <a:endParaRPr lang="en-GB" dirty="0"/>
          </a:p>
        </p:txBody>
      </p:sp>
      <p:sp>
        <p:nvSpPr>
          <p:cNvPr id="5" name="Title 1"/>
          <p:cNvSpPr>
            <a:spLocks noGrp="1"/>
          </p:cNvSpPr>
          <p:nvPr>
            <p:ph type="title"/>
          </p:nvPr>
        </p:nvSpPr>
        <p:spPr>
          <a:xfrm>
            <a:off x="467544" y="-306288"/>
            <a:ext cx="8229600" cy="1143000"/>
          </a:xfrm>
        </p:spPr>
        <p:txBody>
          <a:bodyPr/>
          <a:lstStyle/>
          <a:p>
            <a:r>
              <a:rPr lang="en-GB" b="1" dirty="0" smtClean="0"/>
              <a:t>Meiosis – page 118 - 119</a:t>
            </a:r>
            <a:endParaRPr lang="en-GB" b="1" dirty="0"/>
          </a:p>
        </p:txBody>
      </p:sp>
    </p:spTree>
    <p:extLst>
      <p:ext uri="{BB962C8B-B14F-4D97-AF65-F5344CB8AC3E}">
        <p14:creationId xmlns:p14="http://schemas.microsoft.com/office/powerpoint/2010/main" val="13141524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0080"/>
            <a:ext cx="9144000" cy="6309320"/>
          </a:xfrm>
        </p:spPr>
        <p:txBody>
          <a:bodyPr>
            <a:normAutofit lnSpcReduction="10000"/>
          </a:bodyPr>
          <a:lstStyle/>
          <a:p>
            <a:r>
              <a:rPr lang="en-GB" b="1" u="sng" dirty="0" smtClean="0">
                <a:solidFill>
                  <a:srgbClr val="FF0000"/>
                </a:solidFill>
              </a:rPr>
              <a:t>TELOPHASE 1</a:t>
            </a:r>
            <a:r>
              <a:rPr lang="en-GB" dirty="0" smtClean="0"/>
              <a:t>: In </a:t>
            </a:r>
            <a:r>
              <a:rPr lang="en-GB" dirty="0"/>
              <a:t>animal cells the chromosomes will decondense a little and the nuclear envelope will reform. </a:t>
            </a:r>
          </a:p>
          <a:p>
            <a:pPr lvl="0"/>
            <a:r>
              <a:rPr lang="en-GB" b="1" dirty="0"/>
              <a:t>Cytokinesis </a:t>
            </a:r>
            <a:r>
              <a:rPr lang="en-GB" dirty="0"/>
              <a:t>will occur and the cell will split. </a:t>
            </a:r>
          </a:p>
          <a:p>
            <a:pPr lvl="0"/>
            <a:r>
              <a:rPr lang="en-GB" dirty="0"/>
              <a:t>However most plant cells progress straight to anaphase 2</a:t>
            </a:r>
            <a:r>
              <a:rPr lang="en-GB" dirty="0" smtClean="0"/>
              <a:t>.</a:t>
            </a:r>
            <a:r>
              <a:rPr lang="en-GB" dirty="0"/>
              <a:t> </a:t>
            </a:r>
          </a:p>
          <a:p>
            <a:r>
              <a:rPr lang="en-GB" b="1" u="sng" dirty="0" smtClean="0">
                <a:solidFill>
                  <a:srgbClr val="FF0000"/>
                </a:solidFill>
              </a:rPr>
              <a:t>PROPHASE 2</a:t>
            </a:r>
            <a:r>
              <a:rPr lang="en-GB" dirty="0" smtClean="0"/>
              <a:t>: Everything </a:t>
            </a:r>
            <a:r>
              <a:rPr lang="en-GB" dirty="0"/>
              <a:t>from now on happens in two cells.</a:t>
            </a:r>
          </a:p>
          <a:p>
            <a:pPr lvl="0"/>
            <a:r>
              <a:rPr lang="en-GB" dirty="0"/>
              <a:t>The chromosomes recondense. </a:t>
            </a:r>
          </a:p>
          <a:p>
            <a:pPr lvl="0"/>
            <a:r>
              <a:rPr lang="en-GB" dirty="0"/>
              <a:t>The centrioles replicate and the spindle starts to develop perpendicular to the previous division.</a:t>
            </a:r>
          </a:p>
          <a:p>
            <a:pPr lvl="0"/>
            <a:r>
              <a:rPr lang="en-GB" dirty="0"/>
              <a:t>The nuclear envelope disintegrates. </a:t>
            </a:r>
          </a:p>
          <a:p>
            <a:endParaRPr lang="en-GB" dirty="0"/>
          </a:p>
        </p:txBody>
      </p:sp>
      <p:sp>
        <p:nvSpPr>
          <p:cNvPr id="5" name="Title 1"/>
          <p:cNvSpPr>
            <a:spLocks noGrp="1"/>
          </p:cNvSpPr>
          <p:nvPr>
            <p:ph type="title"/>
          </p:nvPr>
        </p:nvSpPr>
        <p:spPr>
          <a:xfrm>
            <a:off x="467544" y="-306288"/>
            <a:ext cx="8229600" cy="1143000"/>
          </a:xfrm>
        </p:spPr>
        <p:txBody>
          <a:bodyPr/>
          <a:lstStyle/>
          <a:p>
            <a:r>
              <a:rPr lang="en-GB" b="1" dirty="0" smtClean="0"/>
              <a:t>Meiosis – page 118 - 119</a:t>
            </a:r>
            <a:endParaRPr lang="en-GB" b="1" dirty="0"/>
          </a:p>
        </p:txBody>
      </p:sp>
    </p:spTree>
    <p:extLst>
      <p:ext uri="{BB962C8B-B14F-4D97-AF65-F5344CB8AC3E}">
        <p14:creationId xmlns:p14="http://schemas.microsoft.com/office/powerpoint/2010/main" val="3693487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96752"/>
            <a:ext cx="9144000" cy="5661248"/>
          </a:xfrm>
        </p:spPr>
        <p:txBody>
          <a:bodyPr>
            <a:normAutofit/>
          </a:bodyPr>
          <a:lstStyle/>
          <a:p>
            <a:r>
              <a:rPr lang="en-GB" b="1" u="sng" dirty="0" smtClean="0">
                <a:solidFill>
                  <a:srgbClr val="FF0000"/>
                </a:solidFill>
              </a:rPr>
              <a:t>METAPHASE 2</a:t>
            </a:r>
            <a:r>
              <a:rPr lang="en-GB" dirty="0" smtClean="0">
                <a:solidFill>
                  <a:srgbClr val="FF0000"/>
                </a:solidFill>
              </a:rPr>
              <a:t>:</a:t>
            </a:r>
            <a:r>
              <a:rPr lang="en-GB" dirty="0" smtClean="0"/>
              <a:t> The </a:t>
            </a:r>
            <a:r>
              <a:rPr lang="en-GB" dirty="0"/>
              <a:t>chromosomes </a:t>
            </a:r>
            <a:r>
              <a:rPr lang="en-GB" b="1" dirty="0"/>
              <a:t>randomly </a:t>
            </a:r>
            <a:r>
              <a:rPr lang="en-GB" dirty="0"/>
              <a:t>line up on the equator. </a:t>
            </a:r>
          </a:p>
          <a:p>
            <a:pPr lvl="0"/>
            <a:r>
              <a:rPr lang="en-GB" dirty="0"/>
              <a:t>They are attached to the spindle fibres at their centromeres. </a:t>
            </a:r>
          </a:p>
          <a:p>
            <a:r>
              <a:rPr lang="en-GB" b="1" u="sng" dirty="0" smtClean="0">
                <a:solidFill>
                  <a:srgbClr val="FF0000"/>
                </a:solidFill>
              </a:rPr>
              <a:t>ANAPHASE 2</a:t>
            </a:r>
            <a:r>
              <a:rPr lang="en-GB" dirty="0" smtClean="0">
                <a:solidFill>
                  <a:srgbClr val="FF0000"/>
                </a:solidFill>
              </a:rPr>
              <a:t>:</a:t>
            </a:r>
            <a:r>
              <a:rPr lang="en-GB" dirty="0" smtClean="0"/>
              <a:t> The </a:t>
            </a:r>
            <a:r>
              <a:rPr lang="en-GB" dirty="0"/>
              <a:t>chromosomes are pulled apart by the spindle fibres.</a:t>
            </a:r>
          </a:p>
          <a:p>
            <a:pPr lvl="0"/>
            <a:r>
              <a:rPr lang="en-GB" dirty="0"/>
              <a:t>The centromeres divide to allow the chromosomes to split.</a:t>
            </a:r>
          </a:p>
          <a:p>
            <a:pPr lvl="0"/>
            <a:r>
              <a:rPr lang="en-GB" dirty="0"/>
              <a:t>The </a:t>
            </a:r>
            <a:r>
              <a:rPr lang="en-GB" b="1" dirty="0"/>
              <a:t>chromatids </a:t>
            </a:r>
            <a:r>
              <a:rPr lang="en-GB" dirty="0"/>
              <a:t>(now called chromosomes, just to confuse things) are pulled to the poles.</a:t>
            </a:r>
          </a:p>
          <a:p>
            <a:endParaRPr lang="en-GB" dirty="0"/>
          </a:p>
        </p:txBody>
      </p:sp>
      <p:sp>
        <p:nvSpPr>
          <p:cNvPr id="5" name="Title 1"/>
          <p:cNvSpPr>
            <a:spLocks noGrp="1"/>
          </p:cNvSpPr>
          <p:nvPr>
            <p:ph type="title"/>
          </p:nvPr>
        </p:nvSpPr>
        <p:spPr>
          <a:xfrm>
            <a:off x="467544" y="-306288"/>
            <a:ext cx="8229600" cy="1143000"/>
          </a:xfrm>
        </p:spPr>
        <p:txBody>
          <a:bodyPr/>
          <a:lstStyle/>
          <a:p>
            <a:r>
              <a:rPr lang="en-GB" b="1" dirty="0" smtClean="0"/>
              <a:t>Meiosis – page 118 - 119</a:t>
            </a:r>
            <a:endParaRPr lang="en-GB" b="1" dirty="0"/>
          </a:p>
        </p:txBody>
      </p:sp>
    </p:spTree>
    <p:extLst>
      <p:ext uri="{BB962C8B-B14F-4D97-AF65-F5344CB8AC3E}">
        <p14:creationId xmlns:p14="http://schemas.microsoft.com/office/powerpoint/2010/main" val="29512311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b="1" u="sng" dirty="0" smtClean="0">
                <a:solidFill>
                  <a:srgbClr val="FF0000"/>
                </a:solidFill>
              </a:rPr>
              <a:t>TELOPHASE 2</a:t>
            </a:r>
            <a:r>
              <a:rPr lang="en-GB" dirty="0" smtClean="0">
                <a:solidFill>
                  <a:srgbClr val="FF0000"/>
                </a:solidFill>
              </a:rPr>
              <a:t>:</a:t>
            </a:r>
            <a:r>
              <a:rPr lang="en-GB" dirty="0" smtClean="0"/>
              <a:t> The </a:t>
            </a:r>
            <a:r>
              <a:rPr lang="en-GB" dirty="0"/>
              <a:t>chromosomes reach the poles and decondense.</a:t>
            </a:r>
          </a:p>
          <a:p>
            <a:pPr lvl="0"/>
            <a:r>
              <a:rPr lang="en-GB" dirty="0"/>
              <a:t>The nuclear envelope reforms, forming four separate nuclei. </a:t>
            </a:r>
          </a:p>
          <a:p>
            <a:pPr lvl="0"/>
            <a:r>
              <a:rPr lang="en-GB" b="1" dirty="0"/>
              <a:t>Cytokinesis </a:t>
            </a:r>
            <a:r>
              <a:rPr lang="en-GB" dirty="0"/>
              <a:t>may now occur and the cells divide. </a:t>
            </a:r>
          </a:p>
          <a:p>
            <a:pPr lvl="0"/>
            <a:r>
              <a:rPr lang="en-GB" dirty="0"/>
              <a:t>Each cell has half the number of chromosomes as the original parent cell. </a:t>
            </a:r>
          </a:p>
          <a:p>
            <a:endParaRPr lang="en-GB" dirty="0"/>
          </a:p>
        </p:txBody>
      </p:sp>
      <p:sp>
        <p:nvSpPr>
          <p:cNvPr id="5" name="Title 1"/>
          <p:cNvSpPr>
            <a:spLocks noGrp="1"/>
          </p:cNvSpPr>
          <p:nvPr>
            <p:ph type="title"/>
          </p:nvPr>
        </p:nvSpPr>
        <p:spPr>
          <a:xfrm>
            <a:off x="467544" y="-162272"/>
            <a:ext cx="8229600" cy="1143000"/>
          </a:xfrm>
        </p:spPr>
        <p:txBody>
          <a:bodyPr/>
          <a:lstStyle/>
          <a:p>
            <a:r>
              <a:rPr lang="en-GB" b="1" dirty="0" smtClean="0"/>
              <a:t>Meiosis – page 118 - 119</a:t>
            </a:r>
            <a:endParaRPr lang="en-GB" b="1" dirty="0"/>
          </a:p>
        </p:txBody>
      </p:sp>
    </p:spTree>
    <p:extLst>
      <p:ext uri="{BB962C8B-B14F-4D97-AF65-F5344CB8AC3E}">
        <p14:creationId xmlns:p14="http://schemas.microsoft.com/office/powerpoint/2010/main" val="1484337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 y="836712"/>
            <a:ext cx="9143999" cy="4974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a:spLocks noGrp="1"/>
          </p:cNvSpPr>
          <p:nvPr>
            <p:ph type="title"/>
          </p:nvPr>
        </p:nvSpPr>
        <p:spPr>
          <a:xfrm>
            <a:off x="467544" y="-306288"/>
            <a:ext cx="8229600" cy="1143000"/>
          </a:xfrm>
        </p:spPr>
        <p:txBody>
          <a:bodyPr/>
          <a:lstStyle/>
          <a:p>
            <a:r>
              <a:rPr lang="en-GB" b="1" dirty="0" smtClean="0"/>
              <a:t>Meiosis – page 118 - 119</a:t>
            </a:r>
            <a:endParaRPr lang="en-GB" b="1" dirty="0"/>
          </a:p>
        </p:txBody>
      </p:sp>
      <p:sp>
        <p:nvSpPr>
          <p:cNvPr id="4" name="Rectangle 3"/>
          <p:cNvSpPr/>
          <p:nvPr/>
        </p:nvSpPr>
        <p:spPr>
          <a:xfrm>
            <a:off x="2483768" y="6309320"/>
            <a:ext cx="6750496" cy="646331"/>
          </a:xfrm>
          <a:prstGeom prst="rect">
            <a:avLst/>
          </a:prstGeom>
        </p:spPr>
        <p:txBody>
          <a:bodyPr wrap="square">
            <a:spAutoFit/>
          </a:bodyPr>
          <a:lstStyle/>
          <a:p>
            <a:r>
              <a:rPr lang="en-US" dirty="0">
                <a:hlinkClick r:id="rId3"/>
              </a:rPr>
              <a:t>http://www.youtube.com/watch?v=kVMb4Js99tA&amp;feature=</a:t>
            </a:r>
            <a:r>
              <a:rPr lang="en-US" dirty="0" smtClean="0">
                <a:hlinkClick r:id="rId3"/>
              </a:rPr>
              <a:t>related</a:t>
            </a:r>
            <a:endParaRPr lang="en-US" dirty="0" smtClean="0"/>
          </a:p>
          <a:p>
            <a:endParaRPr lang="en-US" dirty="0"/>
          </a:p>
        </p:txBody>
      </p:sp>
    </p:spTree>
    <p:extLst>
      <p:ext uri="{BB962C8B-B14F-4D97-AF65-F5344CB8AC3E}">
        <p14:creationId xmlns:p14="http://schemas.microsoft.com/office/powerpoint/2010/main" val="2357095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507288" cy="1143000"/>
          </a:xfrm>
        </p:spPr>
        <p:txBody>
          <a:bodyPr>
            <a:normAutofit fontScale="90000"/>
          </a:bodyPr>
          <a:lstStyle/>
          <a:p>
            <a:r>
              <a:rPr lang="en-GB" b="1" dirty="0" smtClean="0"/>
              <a:t>How meiosis causes </a:t>
            </a:r>
            <a:r>
              <a:rPr lang="en-GB" b="1" dirty="0" smtClean="0"/>
              <a:t>variation – </a:t>
            </a:r>
            <a:r>
              <a:rPr lang="en-GB" b="1" dirty="0" err="1" smtClean="0"/>
              <a:t>pg</a:t>
            </a:r>
            <a:r>
              <a:rPr lang="en-GB" b="1" dirty="0" smtClean="0"/>
              <a:t> 120</a:t>
            </a:r>
            <a:endParaRPr lang="en-GB" b="1" dirty="0"/>
          </a:p>
        </p:txBody>
      </p:sp>
      <p:sp>
        <p:nvSpPr>
          <p:cNvPr id="3" name="Content Placeholder 2"/>
          <p:cNvSpPr>
            <a:spLocks noGrp="1"/>
          </p:cNvSpPr>
          <p:nvPr>
            <p:ph idx="1"/>
          </p:nvPr>
        </p:nvSpPr>
        <p:spPr>
          <a:xfrm>
            <a:off x="-22051" y="1628800"/>
            <a:ext cx="9144000" cy="5661248"/>
          </a:xfrm>
        </p:spPr>
        <p:txBody>
          <a:bodyPr>
            <a:normAutofit/>
          </a:bodyPr>
          <a:lstStyle/>
          <a:p>
            <a:pPr lvl="0"/>
            <a:r>
              <a:rPr lang="en-GB" dirty="0" smtClean="0"/>
              <a:t>Each </a:t>
            </a:r>
            <a:r>
              <a:rPr lang="en-GB" dirty="0"/>
              <a:t>chromosome in a </a:t>
            </a:r>
            <a:r>
              <a:rPr lang="en-GB" b="1" dirty="0"/>
              <a:t>bivalent (homologous pair of chromosomes) </a:t>
            </a:r>
            <a:r>
              <a:rPr lang="en-GB" dirty="0"/>
              <a:t>contains the same genes at the same </a:t>
            </a:r>
            <a:r>
              <a:rPr lang="en-GB" b="1" dirty="0"/>
              <a:t>loci </a:t>
            </a:r>
            <a:r>
              <a:rPr lang="en-GB" dirty="0"/>
              <a:t>(places), however they may have different </a:t>
            </a:r>
            <a:r>
              <a:rPr lang="en-GB" b="1" dirty="0"/>
              <a:t>alleles </a:t>
            </a:r>
            <a:r>
              <a:rPr lang="en-GB" dirty="0"/>
              <a:t>of those genes. </a:t>
            </a:r>
          </a:p>
          <a:p>
            <a:pPr lvl="0"/>
            <a:r>
              <a:rPr lang="en-GB" dirty="0"/>
              <a:t>An </a:t>
            </a:r>
            <a:r>
              <a:rPr lang="en-GB" b="1" dirty="0"/>
              <a:t>allele </a:t>
            </a:r>
            <a:r>
              <a:rPr lang="en-GB" dirty="0"/>
              <a:t>is a different version of the same gene</a:t>
            </a:r>
            <a:r>
              <a:rPr lang="en-GB" dirty="0" smtClean="0"/>
              <a:t>.</a:t>
            </a:r>
          </a:p>
          <a:p>
            <a:pPr lvl="0"/>
            <a:r>
              <a:rPr lang="en-GB" dirty="0" smtClean="0"/>
              <a:t>When the chromosomes cross over at the </a:t>
            </a:r>
            <a:r>
              <a:rPr lang="en-GB" b="1" dirty="0" smtClean="0"/>
              <a:t>chiasmata, </a:t>
            </a:r>
            <a:r>
              <a:rPr lang="en-GB" dirty="0" smtClean="0"/>
              <a:t>they can break and re-join, producing a different combination of alleles on each chromatid.</a:t>
            </a:r>
          </a:p>
          <a:p>
            <a:pPr lvl="0"/>
            <a:r>
              <a:rPr lang="en-GB" dirty="0" smtClean="0"/>
              <a:t>This is called </a:t>
            </a:r>
            <a:r>
              <a:rPr lang="en-GB" b="1" dirty="0" smtClean="0"/>
              <a:t>crossing over.</a:t>
            </a:r>
            <a:endParaRPr lang="en-GB" dirty="0" smtClean="0"/>
          </a:p>
          <a:p>
            <a:pPr lvl="0"/>
            <a:endParaRPr lang="en-GB" dirty="0"/>
          </a:p>
          <a:p>
            <a:endParaRPr lang="en-GB" dirty="0"/>
          </a:p>
        </p:txBody>
      </p:sp>
    </p:spTree>
    <p:extLst>
      <p:ext uri="{BB962C8B-B14F-4D97-AF65-F5344CB8AC3E}">
        <p14:creationId xmlns:p14="http://schemas.microsoft.com/office/powerpoint/2010/main" val="21315354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619</TotalTime>
  <Words>1479</Words>
  <Application>Microsoft Macintosh PowerPoint</Application>
  <PresentationFormat>On-screen Show (4:3)</PresentationFormat>
  <Paragraphs>296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Cellular Control revision lesson 2  Section 8 - 15 in textbook Key topics:  - Meiosis - Using genetic diagrams inc. dihybrid crosses - Epistasis (dominant, complimentary and recessive) - Linkage - Hardy Weinberg Equations  The Chi Squared test will be covered next lesson</vt:lpstr>
      <vt:lpstr>Meiosis – page 118 - 119</vt:lpstr>
      <vt:lpstr>Meiosis – page 118 - 119</vt:lpstr>
      <vt:lpstr>Meiosis – page 118 - 119</vt:lpstr>
      <vt:lpstr>Meiosis – page 118 - 119</vt:lpstr>
      <vt:lpstr>Meiosis – page 118 - 119</vt:lpstr>
      <vt:lpstr>Meiosis – page 118 - 119</vt:lpstr>
      <vt:lpstr>How meiosis causes variation – pg 120</vt:lpstr>
      <vt:lpstr>How meiosis causes variation – pg129</vt:lpstr>
      <vt:lpstr>Dihybrid inheritance ratios</vt:lpstr>
      <vt:lpstr>Example 1: Normal Dihybrid Inheritance</vt:lpstr>
      <vt:lpstr>Example 2: Recessive Antagonistic Epistasis pg 128</vt:lpstr>
      <vt:lpstr>Example 3: Dominant Antagonistic Epistasis – pg 128</vt:lpstr>
      <vt:lpstr>Example 4: Complimentary Epistasis – pg 129</vt:lpstr>
      <vt:lpstr>Example 5: Autosomal Linkage – pg 123</vt:lpstr>
      <vt:lpstr>Example 6: Sex Linkage – pg 123/124</vt:lpstr>
      <vt:lpstr>The Hardy-Weinberg Equations – pg 139</vt:lpstr>
      <vt:lpstr>Example</vt:lpstr>
      <vt:lpstr>Complete the Hardy Weinburg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dc:creator>
  <cp:lastModifiedBy>Matthew King</cp:lastModifiedBy>
  <cp:revision>51</cp:revision>
  <cp:lastPrinted>2011-05-16T19:47:10Z</cp:lastPrinted>
  <dcterms:created xsi:type="dcterms:W3CDTF">2011-04-18T13:47:01Z</dcterms:created>
  <dcterms:modified xsi:type="dcterms:W3CDTF">2011-05-16T19:58:26Z</dcterms:modified>
</cp:coreProperties>
</file>