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2" r:id="rId2"/>
    <p:sldId id="27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-25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01CF4-1BE7-FC44-A319-C440B8901AEB}" type="datetimeFigureOut">
              <a:rPr lang="en-US" smtClean="0"/>
              <a:t>16/05/2011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DC35-2246-C14C-B1EA-6F4FA37B6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002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01CF4-1BE7-FC44-A319-C440B8901AEB}" type="datetimeFigureOut">
              <a:rPr lang="en-US" smtClean="0"/>
              <a:t>16/05/2011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DC35-2246-C14C-B1EA-6F4FA37B6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203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01CF4-1BE7-FC44-A319-C440B8901AEB}" type="datetimeFigureOut">
              <a:rPr lang="en-US" smtClean="0"/>
              <a:t>16/05/2011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DC35-2246-C14C-B1EA-6F4FA37B6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994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01CF4-1BE7-FC44-A319-C440B8901AEB}" type="datetimeFigureOut">
              <a:rPr lang="en-US" smtClean="0"/>
              <a:t>16/05/2011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DC35-2246-C14C-B1EA-6F4FA37B6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52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01CF4-1BE7-FC44-A319-C440B8901AEB}" type="datetimeFigureOut">
              <a:rPr lang="en-US" smtClean="0"/>
              <a:t>16/05/2011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DC35-2246-C14C-B1EA-6F4FA37B6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063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01CF4-1BE7-FC44-A319-C440B8901AEB}" type="datetimeFigureOut">
              <a:rPr lang="en-US" smtClean="0"/>
              <a:t>16/05/2011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DC35-2246-C14C-B1EA-6F4FA37B6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035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01CF4-1BE7-FC44-A319-C440B8901AEB}" type="datetimeFigureOut">
              <a:rPr lang="en-US" smtClean="0"/>
              <a:t>16/05/2011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DC35-2246-C14C-B1EA-6F4FA37B6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939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01CF4-1BE7-FC44-A319-C440B8901AEB}" type="datetimeFigureOut">
              <a:rPr lang="en-US" smtClean="0"/>
              <a:t>16/05/2011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DC35-2246-C14C-B1EA-6F4FA37B6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785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01CF4-1BE7-FC44-A319-C440B8901AEB}" type="datetimeFigureOut">
              <a:rPr lang="en-US" smtClean="0"/>
              <a:t>16/05/2011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DC35-2246-C14C-B1EA-6F4FA37B6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857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01CF4-1BE7-FC44-A319-C440B8901AEB}" type="datetimeFigureOut">
              <a:rPr lang="en-US" smtClean="0"/>
              <a:t>16/05/2011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DC35-2246-C14C-B1EA-6F4FA37B6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88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01CF4-1BE7-FC44-A319-C440B8901AEB}" type="datetimeFigureOut">
              <a:rPr lang="en-US" smtClean="0"/>
              <a:t>16/05/2011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DC35-2246-C14C-B1EA-6F4FA37B6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730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01CF4-1BE7-FC44-A319-C440B8901AEB}" type="datetimeFigureOut">
              <a:rPr lang="en-US" smtClean="0"/>
              <a:t>16/05/2011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ADC35-2246-C14C-B1EA-6F4FA37B6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88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83190" y="1916832"/>
            <a:ext cx="5660962" cy="415498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6600" b="1" cap="none" spc="0" dirty="0" smtClean="0">
                <a:ln/>
                <a:solidFill>
                  <a:schemeClr val="accent3"/>
                </a:solidFill>
                <a:effectLst/>
              </a:rPr>
              <a:t>Cellular Control</a:t>
            </a:r>
          </a:p>
          <a:p>
            <a:pPr algn="ctr"/>
            <a:r>
              <a:rPr lang="en-US" sz="6600" b="1" dirty="0">
                <a:ln/>
                <a:solidFill>
                  <a:schemeClr val="accent3"/>
                </a:solidFill>
              </a:rPr>
              <a:t>a</a:t>
            </a:r>
            <a:r>
              <a:rPr lang="en-US" sz="6600" b="1" dirty="0" smtClean="0">
                <a:ln/>
                <a:solidFill>
                  <a:schemeClr val="accent3"/>
                </a:solidFill>
              </a:rPr>
              <a:t>nd</a:t>
            </a:r>
          </a:p>
          <a:p>
            <a:pPr algn="ctr"/>
            <a:r>
              <a:rPr lang="en-US" sz="6600" b="1" cap="none" spc="0" dirty="0" smtClean="0">
                <a:ln/>
                <a:solidFill>
                  <a:schemeClr val="accent3"/>
                </a:solidFill>
                <a:effectLst/>
              </a:rPr>
              <a:t>Genetics</a:t>
            </a:r>
          </a:p>
          <a:p>
            <a:pPr algn="ctr"/>
            <a:r>
              <a:rPr lang="en-US" sz="6600" b="1" dirty="0" smtClean="0">
                <a:ln/>
                <a:solidFill>
                  <a:schemeClr val="accent3"/>
                </a:solidFill>
              </a:rPr>
              <a:t>15 - 21</a:t>
            </a:r>
            <a:endParaRPr lang="en-US" sz="66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333851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Genetic Drift 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Two heterozygous parents both with the genotype </a:t>
            </a:r>
            <a:r>
              <a:rPr lang="en-GB" dirty="0" err="1" smtClean="0"/>
              <a:t>Ff</a:t>
            </a:r>
            <a:r>
              <a:rPr lang="en-GB" dirty="0" smtClean="0"/>
              <a:t> can produce offspring  with 3 genotypes:</a:t>
            </a:r>
          </a:p>
          <a:p>
            <a:r>
              <a:rPr lang="en-GB" dirty="0" smtClean="0"/>
              <a:t>FF, </a:t>
            </a:r>
            <a:r>
              <a:rPr lang="en-GB" dirty="0" err="1" smtClean="0"/>
              <a:t>Ff</a:t>
            </a:r>
            <a:r>
              <a:rPr lang="en-GB" dirty="0" smtClean="0"/>
              <a:t> and </a:t>
            </a:r>
            <a:r>
              <a:rPr lang="en-GB" dirty="0" err="1" smtClean="0"/>
              <a:t>ff</a:t>
            </a:r>
            <a:endParaRPr lang="en-GB" dirty="0" smtClean="0"/>
          </a:p>
          <a:p>
            <a:r>
              <a:rPr lang="en-GB" dirty="0" smtClean="0"/>
              <a:t>The allele frequency within the population will change slightly depending on the offspring they have.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895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Speciation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txBody>
          <a:bodyPr>
            <a:normAutofit/>
          </a:bodyPr>
          <a:lstStyle/>
          <a:p>
            <a:pPr lvl="0"/>
            <a:r>
              <a:rPr lang="en-GB" dirty="0"/>
              <a:t>Large </a:t>
            </a:r>
            <a:r>
              <a:rPr lang="en-GB" dirty="0" smtClean="0"/>
              <a:t>populations </a:t>
            </a:r>
            <a:r>
              <a:rPr lang="en-GB" dirty="0"/>
              <a:t>can be split into sub-groups by a geographical, seasonal </a:t>
            </a:r>
            <a:r>
              <a:rPr lang="en-GB" dirty="0" smtClean="0"/>
              <a:t>(e.g. </a:t>
            </a:r>
            <a:r>
              <a:rPr lang="en-GB" dirty="0"/>
              <a:t>change of climate) or reproductive barrier.</a:t>
            </a:r>
          </a:p>
          <a:p>
            <a:pPr lvl="0"/>
            <a:r>
              <a:rPr lang="en-GB" dirty="0"/>
              <a:t>The selection pressures may be different in each population or genetic drift may occur, changing the gene pool of each population, until eventually the two sub-groups may not be able to breed together, at which point they are classified as separate </a:t>
            </a:r>
            <a:r>
              <a:rPr lang="en-GB" dirty="0" smtClean="0"/>
              <a:t>species. 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12873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Classification of species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txBody>
          <a:bodyPr>
            <a:normAutofit lnSpcReduction="10000"/>
          </a:bodyPr>
          <a:lstStyle/>
          <a:p>
            <a:pPr lvl="0"/>
            <a:r>
              <a:rPr lang="en-GB" b="1" dirty="0"/>
              <a:t>THE BIOLOGICAL SPECIES CONCEPT: </a:t>
            </a:r>
            <a:r>
              <a:rPr lang="en-GB" dirty="0"/>
              <a:t>A group of similar organisms that can interbreed to produce fertile offspring.</a:t>
            </a:r>
          </a:p>
          <a:p>
            <a:pPr lvl="0"/>
            <a:r>
              <a:rPr lang="en-GB" b="1" dirty="0"/>
              <a:t>THE PHYLOGENIC SPECIES CONCEPT:</a:t>
            </a:r>
            <a:r>
              <a:rPr lang="en-GB" dirty="0"/>
              <a:t> A group of organisms that have similar morphology, physiology, embryology and </a:t>
            </a:r>
            <a:r>
              <a:rPr lang="en-GB" dirty="0" smtClean="0"/>
              <a:t>behaviour and occupy the same ‘ecological niche’.</a:t>
            </a:r>
          </a:p>
          <a:p>
            <a:pPr lvl="0"/>
            <a:r>
              <a:rPr lang="en-GB" dirty="0" smtClean="0"/>
              <a:t> Two groups of organisms that look very similar but live in different parts of the world can also be classified as different species. </a:t>
            </a:r>
          </a:p>
          <a:p>
            <a:r>
              <a:rPr lang="en-GB" dirty="0"/>
              <a:t>U</a:t>
            </a:r>
            <a:r>
              <a:rPr lang="en-GB" dirty="0" smtClean="0"/>
              <a:t>seful </a:t>
            </a:r>
            <a:r>
              <a:rPr lang="en-GB" dirty="0"/>
              <a:t>when dealing with extinct species or bacteria. </a:t>
            </a:r>
          </a:p>
          <a:p>
            <a:pPr lvl="0"/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98280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-315416"/>
            <a:ext cx="8229600" cy="1143000"/>
          </a:xfrm>
        </p:spPr>
        <p:txBody>
          <a:bodyPr/>
          <a:lstStyle/>
          <a:p>
            <a:r>
              <a:rPr lang="en-GB" dirty="0" smtClean="0"/>
              <a:t>Cladistics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6512" y="692696"/>
            <a:ext cx="9180512" cy="6381328"/>
          </a:xfrm>
        </p:spPr>
        <p:txBody>
          <a:bodyPr>
            <a:normAutofit/>
          </a:bodyPr>
          <a:lstStyle/>
          <a:p>
            <a:r>
              <a:rPr lang="en-GB" b="1" dirty="0"/>
              <a:t>CLADISTICS</a:t>
            </a:r>
            <a:r>
              <a:rPr lang="en-GB" dirty="0"/>
              <a:t>: The classification of species based on evolutionary ancestry (using DNA techniques like the </a:t>
            </a:r>
            <a:r>
              <a:rPr lang="en-GB" dirty="0" smtClean="0"/>
              <a:t>one below)</a:t>
            </a:r>
          </a:p>
          <a:p>
            <a:pPr lvl="0"/>
            <a:r>
              <a:rPr lang="en-GB" dirty="0" smtClean="0"/>
              <a:t>It </a:t>
            </a:r>
            <a:r>
              <a:rPr lang="en-GB" dirty="0"/>
              <a:t>is partly worked out by comparing </a:t>
            </a:r>
            <a:r>
              <a:rPr lang="en-GB" b="1" dirty="0"/>
              <a:t>HAPLOTYPES </a:t>
            </a:r>
            <a:r>
              <a:rPr lang="en-GB" dirty="0"/>
              <a:t>– sequences of DNA.</a:t>
            </a:r>
          </a:p>
          <a:p>
            <a:pPr lvl="0"/>
            <a:r>
              <a:rPr lang="en-GB" dirty="0"/>
              <a:t>Any group of organisms that have similar haplotypes is called a </a:t>
            </a:r>
            <a:r>
              <a:rPr lang="en-GB" b="1" dirty="0"/>
              <a:t>CLADE. </a:t>
            </a:r>
            <a:endParaRPr lang="en-GB" dirty="0"/>
          </a:p>
          <a:p>
            <a:pPr lvl="0"/>
            <a:r>
              <a:rPr lang="en-GB" dirty="0" smtClean="0"/>
              <a:t>A </a:t>
            </a:r>
            <a:r>
              <a:rPr lang="en-GB" b="1" dirty="0"/>
              <a:t>CLADE </a:t>
            </a:r>
            <a:r>
              <a:rPr lang="en-GB" dirty="0"/>
              <a:t>is a </a:t>
            </a:r>
            <a:r>
              <a:rPr lang="en-GB" b="1" dirty="0"/>
              <a:t>MONOPHYLETIC GROUP </a:t>
            </a:r>
            <a:r>
              <a:rPr lang="en-GB" dirty="0"/>
              <a:t>as it includes ancestral organisms and their descendants (one phylum).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7727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Cladistics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Focuses on evolution rather than similarities between species</a:t>
            </a:r>
          </a:p>
          <a:p>
            <a:pPr lvl="0"/>
            <a:r>
              <a:rPr lang="en-GB" dirty="0"/>
              <a:t>Uses a lot of molecular analysis (most importantly DNA &amp; RNA sequencing)</a:t>
            </a:r>
          </a:p>
          <a:p>
            <a:pPr lvl="0"/>
            <a:r>
              <a:rPr lang="en-GB" dirty="0"/>
              <a:t>Uses computers to produce ‘cladograms’ that represent the evolutionary tree of life</a:t>
            </a:r>
          </a:p>
          <a:p>
            <a:pPr lvl="0"/>
            <a:r>
              <a:rPr lang="en-GB" dirty="0"/>
              <a:t>Makes </a:t>
            </a:r>
            <a:r>
              <a:rPr lang="en-GB" dirty="0" smtClean="0"/>
              <a:t>no </a:t>
            </a:r>
            <a:r>
              <a:rPr lang="en-GB" dirty="0"/>
              <a:t>distinction between extinct species and species still alive today.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20442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evolutionary tree of life</a:t>
            </a:r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844824"/>
            <a:ext cx="7482137" cy="404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29815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Natural and artificial selection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In natural selection, selection pressures ‘select’ the alleles, whereas in artificial selection, humans select the alleles for the best </a:t>
            </a:r>
            <a:r>
              <a:rPr lang="en-GB" dirty="0" smtClean="0"/>
              <a:t>characteristics.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71084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Artificial Selection – Bread Wheat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txBody>
          <a:bodyPr>
            <a:normAutofit lnSpcReduction="10000"/>
          </a:bodyPr>
          <a:lstStyle/>
          <a:p>
            <a:pPr lvl="0"/>
            <a:r>
              <a:rPr lang="en-GB" dirty="0"/>
              <a:t>Modern wheat has a genome </a:t>
            </a:r>
            <a:r>
              <a:rPr lang="en-GB" dirty="0" err="1"/>
              <a:t>A</a:t>
            </a:r>
            <a:r>
              <a:rPr lang="en-GB" baseline="30000" dirty="0" err="1"/>
              <a:t>u</a:t>
            </a:r>
            <a:r>
              <a:rPr lang="en-GB" dirty="0" err="1"/>
              <a:t>A</a:t>
            </a:r>
            <a:r>
              <a:rPr lang="en-GB" baseline="30000" dirty="0" err="1"/>
              <a:t>u</a:t>
            </a:r>
            <a:r>
              <a:rPr lang="en-GB" dirty="0" err="1"/>
              <a:t>BBDD</a:t>
            </a:r>
            <a:endParaRPr lang="en-GB" dirty="0"/>
          </a:p>
          <a:p>
            <a:pPr lvl="0"/>
            <a:r>
              <a:rPr lang="en-GB" dirty="0"/>
              <a:t>The </a:t>
            </a:r>
            <a:r>
              <a:rPr lang="en-GB" dirty="0" err="1"/>
              <a:t>A</a:t>
            </a:r>
            <a:r>
              <a:rPr lang="en-GB" baseline="30000" dirty="0" err="1"/>
              <a:t>u</a:t>
            </a:r>
            <a:r>
              <a:rPr lang="en-GB" dirty="0" err="1"/>
              <a:t>A</a:t>
            </a:r>
            <a:r>
              <a:rPr lang="en-GB" baseline="30000" dirty="0" err="1"/>
              <a:t>u</a:t>
            </a:r>
            <a:r>
              <a:rPr lang="en-GB" dirty="0"/>
              <a:t> comes from a wild wheat species with 14 chromosomes in each cell</a:t>
            </a:r>
          </a:p>
          <a:p>
            <a:pPr lvl="0"/>
            <a:r>
              <a:rPr lang="en-GB" dirty="0"/>
              <a:t>The BB comes from another wild wheat species which also has 14 chromosomes in each cell</a:t>
            </a:r>
          </a:p>
          <a:p>
            <a:pPr lvl="0"/>
            <a:r>
              <a:rPr lang="en-GB" dirty="0"/>
              <a:t>The DD comes from a wild goat grass species which also has 14 chromosomes in each cell.</a:t>
            </a:r>
          </a:p>
          <a:p>
            <a:pPr lvl="0"/>
            <a:r>
              <a:rPr lang="en-GB" dirty="0"/>
              <a:t>The resulting wheat is a hybrid of all these species and </a:t>
            </a:r>
            <a:r>
              <a:rPr lang="en-GB" dirty="0" smtClean="0"/>
              <a:t>hence </a:t>
            </a:r>
            <a:r>
              <a:rPr lang="en-GB" dirty="0"/>
              <a:t>has 42 chromosomes in each cell. </a:t>
            </a:r>
            <a:endParaRPr lang="en-GB" dirty="0" smtClean="0"/>
          </a:p>
          <a:p>
            <a:pPr lvl="0"/>
            <a:r>
              <a:rPr lang="en-GB" dirty="0" smtClean="0"/>
              <a:t>The three species have been bred together in the past over time to produce the modern variety.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1604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the chi squared test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322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-243408"/>
            <a:ext cx="8229600" cy="1143000"/>
          </a:xfrm>
        </p:spPr>
        <p:txBody>
          <a:bodyPr/>
          <a:lstStyle/>
          <a:p>
            <a:r>
              <a:rPr lang="en-GB" dirty="0" smtClean="0"/>
              <a:t>Discontinuous variation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6480720"/>
          </a:xfrm>
        </p:spPr>
        <p:txBody>
          <a:bodyPr>
            <a:normAutofit/>
          </a:bodyPr>
          <a:lstStyle/>
          <a:p>
            <a:r>
              <a:rPr lang="en-GB" dirty="0" smtClean="0"/>
              <a:t>Normally </a:t>
            </a:r>
            <a:r>
              <a:rPr lang="en-GB" dirty="0"/>
              <a:t>controlled by just one gene, hence discontinuous characteristics are MONOGENIC</a:t>
            </a:r>
          </a:p>
          <a:p>
            <a:r>
              <a:rPr lang="en-GB" dirty="0" smtClean="0"/>
              <a:t>However </a:t>
            </a:r>
            <a:r>
              <a:rPr lang="en-GB" dirty="0"/>
              <a:t>discontinuous characteristics can sometimes be controlled by more than one gene. If this is the case they are likely to be </a:t>
            </a:r>
            <a:r>
              <a:rPr lang="en-GB" dirty="0" smtClean="0"/>
              <a:t>EPISTATIC·</a:t>
            </a:r>
            <a:r>
              <a:rPr lang="en-GB" dirty="0"/>
              <a:t> </a:t>
            </a:r>
            <a:endParaRPr lang="en-GB" dirty="0" smtClean="0"/>
          </a:p>
          <a:p>
            <a:r>
              <a:rPr lang="en-GB" dirty="0" smtClean="0"/>
              <a:t>CODOMINANCE </a:t>
            </a:r>
            <a:r>
              <a:rPr lang="en-GB" dirty="0"/>
              <a:t>can also cause discontinuous variation—</a:t>
            </a:r>
            <a:r>
              <a:rPr lang="en-GB" dirty="0" err="1"/>
              <a:t>eg</a:t>
            </a:r>
            <a:r>
              <a:rPr lang="en-GB" dirty="0"/>
              <a:t> blood group.</a:t>
            </a:r>
          </a:p>
          <a:p>
            <a:r>
              <a:rPr lang="en-GB" dirty="0" smtClean="0"/>
              <a:t>The </a:t>
            </a:r>
            <a:r>
              <a:rPr lang="en-GB" dirty="0"/>
              <a:t>different alleles of a gene tend to have a much larger impact on the PHENOTYPE (characteristics) than those involved in continuous variation. </a:t>
            </a:r>
            <a:endParaRPr lang="en-GB" dirty="0" smtClean="0"/>
          </a:p>
          <a:p>
            <a:r>
              <a:rPr lang="en-GB" dirty="0" smtClean="0"/>
              <a:t>Phenotypes fall into discrete categories with no intermediate values, hence displayed on a bar chart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2033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Continuous variation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txBody>
          <a:bodyPr>
            <a:normAutofit/>
          </a:bodyPr>
          <a:lstStyle/>
          <a:p>
            <a:r>
              <a:rPr lang="en-GB" dirty="0" smtClean="0"/>
              <a:t>Usually controlled by several genes - POLYGENIC</a:t>
            </a:r>
          </a:p>
          <a:p>
            <a:r>
              <a:rPr lang="en-GB" dirty="0" smtClean="0"/>
              <a:t>The </a:t>
            </a:r>
            <a:r>
              <a:rPr lang="en-GB" dirty="0"/>
              <a:t>genes tend to provide ‘</a:t>
            </a:r>
            <a:r>
              <a:rPr lang="en-GB" cap="all" dirty="0"/>
              <a:t>additive</a:t>
            </a:r>
            <a:r>
              <a:rPr lang="en-GB" dirty="0"/>
              <a:t>’ components, i.e.: one gene adds to the effect of another.</a:t>
            </a:r>
          </a:p>
          <a:p>
            <a:r>
              <a:rPr lang="en-GB" dirty="0" smtClean="0"/>
              <a:t>The </a:t>
            </a:r>
            <a:r>
              <a:rPr lang="en-GB" dirty="0"/>
              <a:t>different alleles tend to have smaller effects on the PHENOTYPE.</a:t>
            </a:r>
          </a:p>
          <a:p>
            <a:r>
              <a:rPr lang="en-GB" dirty="0" smtClean="0"/>
              <a:t>POLYGENIC </a:t>
            </a:r>
            <a:r>
              <a:rPr lang="en-GB" dirty="0"/>
              <a:t>characteristics are influenced by the environment more than monogenic </a:t>
            </a:r>
            <a:r>
              <a:rPr lang="en-GB" dirty="0" smtClean="0"/>
              <a:t>characteristics</a:t>
            </a:r>
            <a:r>
              <a:rPr lang="en-GB" dirty="0"/>
              <a:t> </a:t>
            </a:r>
            <a:endParaRPr lang="en-GB" dirty="0" smtClean="0"/>
          </a:p>
          <a:p>
            <a:r>
              <a:rPr lang="en-GB" dirty="0" smtClean="0"/>
              <a:t>A continuous range of values between two extremes, forming a normal distribution curve.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8565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Variation 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006" y="1700807"/>
            <a:ext cx="7282510" cy="4216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1124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 effect of genes on environment and evolution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5257800"/>
          </a:xfrm>
        </p:spPr>
        <p:txBody>
          <a:bodyPr>
            <a:normAutofit/>
          </a:bodyPr>
          <a:lstStyle/>
          <a:p>
            <a:pPr lvl="0"/>
            <a:r>
              <a:rPr lang="en-GB" b="1" dirty="0">
                <a:solidFill>
                  <a:srgbClr val="FF0000"/>
                </a:solidFill>
              </a:rPr>
              <a:t>SELECTION PRESSURE: </a:t>
            </a:r>
            <a:r>
              <a:rPr lang="en-GB" dirty="0"/>
              <a:t>An environmental factor that confers greater chances of survival &amp; hence reproduction for some members of a population and lower chances for others.</a:t>
            </a:r>
          </a:p>
          <a:p>
            <a:pPr lvl="0"/>
            <a:r>
              <a:rPr lang="en-GB" b="1" dirty="0">
                <a:solidFill>
                  <a:srgbClr val="FF0000"/>
                </a:solidFill>
              </a:rPr>
              <a:t>CARRYING CAPACITY: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/>
              <a:t>The maximum number of organisms in a population that the environment can sustain</a:t>
            </a:r>
          </a:p>
          <a:p>
            <a:pPr lvl="0"/>
            <a:r>
              <a:rPr lang="en-GB" b="1" dirty="0">
                <a:solidFill>
                  <a:srgbClr val="FF0000"/>
                </a:solidFill>
              </a:rPr>
              <a:t>ENVIRONMENTAL RESISTANCE: </a:t>
            </a:r>
            <a:r>
              <a:rPr lang="en-GB" dirty="0"/>
              <a:t>Factors that limit the growth of a population – such as food, light, water etc.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474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Stabilising selection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</p:spPr>
        <p:txBody>
          <a:bodyPr>
            <a:normAutofit/>
          </a:bodyPr>
          <a:lstStyle/>
          <a:p>
            <a:pPr lvl="0"/>
            <a:r>
              <a:rPr lang="en-GB" dirty="0"/>
              <a:t>If the environment is relatively stable then the population will fluctuate about a mean point – </a:t>
            </a:r>
            <a:r>
              <a:rPr lang="en-GB" dirty="0" smtClean="0"/>
              <a:t>e.g. </a:t>
            </a:r>
            <a:r>
              <a:rPr lang="en-GB" dirty="0"/>
              <a:t>environmental resistance lowers the population, leading to less competition, allowing the population to grow again etc.</a:t>
            </a:r>
          </a:p>
          <a:p>
            <a:pPr lvl="0"/>
            <a:r>
              <a:rPr lang="en-GB" dirty="0"/>
              <a:t>If the environment is stable then </a:t>
            </a:r>
            <a:r>
              <a:rPr lang="en-GB" b="1" dirty="0"/>
              <a:t>STABILISING SELECTION </a:t>
            </a:r>
            <a:r>
              <a:rPr lang="en-GB" dirty="0"/>
              <a:t>occurs, the same genes/alleles are ‘selected for’ and the gene pool of the population remains roughly the same.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704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Directional selection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</p:spPr>
        <p:txBody>
          <a:bodyPr>
            <a:normAutofit/>
          </a:bodyPr>
          <a:lstStyle/>
          <a:p>
            <a:pPr lvl="0"/>
            <a:r>
              <a:rPr lang="en-GB" dirty="0"/>
              <a:t>If the environment changes – </a:t>
            </a:r>
            <a:r>
              <a:rPr lang="en-GB" dirty="0" smtClean="0"/>
              <a:t>e.g. </a:t>
            </a:r>
            <a:r>
              <a:rPr lang="en-GB" dirty="0"/>
              <a:t>a new predator is introduced – </a:t>
            </a:r>
            <a:r>
              <a:rPr lang="en-GB" b="1" dirty="0"/>
              <a:t>DIRECTIONAL SELECTION </a:t>
            </a:r>
            <a:r>
              <a:rPr lang="en-GB" dirty="0"/>
              <a:t>occurs where certain genes confer advantages to the population and so have a greater chance of being inherited than other genes which may </a:t>
            </a:r>
            <a:r>
              <a:rPr lang="en-GB" dirty="0" smtClean="0"/>
              <a:t>now confer </a:t>
            </a:r>
            <a:r>
              <a:rPr lang="en-GB" dirty="0"/>
              <a:t>a disadvantage. </a:t>
            </a:r>
            <a:endParaRPr lang="en-GB" dirty="0" smtClean="0"/>
          </a:p>
          <a:p>
            <a:pPr lvl="0"/>
            <a:r>
              <a:rPr lang="en-GB" dirty="0" smtClean="0"/>
              <a:t>Occurs when a new </a:t>
            </a:r>
            <a:r>
              <a:rPr lang="en-GB" dirty="0"/>
              <a:t>selection pressure </a:t>
            </a:r>
            <a:r>
              <a:rPr lang="en-GB" dirty="0" smtClean="0"/>
              <a:t>is introduced</a:t>
            </a:r>
          </a:p>
          <a:p>
            <a:pPr lvl="0"/>
            <a:r>
              <a:rPr lang="en-GB" dirty="0" smtClean="0"/>
              <a:t>The </a:t>
            </a:r>
            <a:r>
              <a:rPr lang="en-GB" dirty="0"/>
              <a:t>advantageous genes gradually become more common in the population and so the population gradually evolves over time.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993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en-GB" dirty="0" smtClean="0"/>
              <a:t>Genetic Drift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/>
              <a:t>Random fluctuations can occur in allele frequency within a population – purely by chance. This is called </a:t>
            </a:r>
            <a:r>
              <a:rPr lang="en-GB" b="1" dirty="0"/>
              <a:t>GENETIC DRIFT.</a:t>
            </a:r>
            <a:endParaRPr lang="en-GB" dirty="0"/>
          </a:p>
          <a:p>
            <a:pPr lvl="0"/>
            <a:r>
              <a:rPr lang="en-GB" dirty="0"/>
              <a:t>It occurs simply because of the randomness of reproduction. </a:t>
            </a:r>
            <a:endParaRPr lang="en-GB" dirty="0" smtClean="0"/>
          </a:p>
          <a:p>
            <a:pPr lvl="0"/>
            <a:r>
              <a:rPr lang="en-GB" dirty="0" smtClean="0"/>
              <a:t>In </a:t>
            </a:r>
            <a:r>
              <a:rPr lang="en-GB" dirty="0"/>
              <a:t>extreme cases, usually only in small populations, an allele may be eradicated from a population entirely.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0031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816</Words>
  <Application>Microsoft Macintosh PowerPoint</Application>
  <PresentationFormat>On-screen Show (4:3)</PresentationFormat>
  <Paragraphs>65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Add the chi squared test here</vt:lpstr>
      <vt:lpstr>Discontinuous variation</vt:lpstr>
      <vt:lpstr>Continuous variation</vt:lpstr>
      <vt:lpstr>Variation </vt:lpstr>
      <vt:lpstr>The effect of genes on environment and evolution</vt:lpstr>
      <vt:lpstr>Stabilising selection</vt:lpstr>
      <vt:lpstr>Directional selection</vt:lpstr>
      <vt:lpstr>Genetic Drift</vt:lpstr>
      <vt:lpstr>Genetic Drift Example</vt:lpstr>
      <vt:lpstr>Speciation</vt:lpstr>
      <vt:lpstr>Classification of species</vt:lpstr>
      <vt:lpstr>Cladistics</vt:lpstr>
      <vt:lpstr>Cladistics</vt:lpstr>
      <vt:lpstr>The evolutionary tree of life</vt:lpstr>
      <vt:lpstr>Natural and artificial selection</vt:lpstr>
      <vt:lpstr>Artificial Selection – Bread Wheat</vt:lpstr>
    </vt:vector>
  </TitlesOfParts>
  <Company>St Martins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King</dc:creator>
  <cp:lastModifiedBy>Matthew King</cp:lastModifiedBy>
  <cp:revision>2</cp:revision>
  <dcterms:created xsi:type="dcterms:W3CDTF">2011-05-16T18:41:54Z</dcterms:created>
  <dcterms:modified xsi:type="dcterms:W3CDTF">2011-05-16T18:49:31Z</dcterms:modified>
</cp:coreProperties>
</file>